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1759" r:id="rId2"/>
    <p:sldId id="1760" r:id="rId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75BC"/>
    <a:srgbClr val="CC0099"/>
    <a:srgbClr val="7FC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F2772-3214-4651-9851-95942B2F8403}" type="datetimeFigureOut">
              <a:rPr lang="en-GB" smtClean="0"/>
              <a:t>22/09/2020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EFF03-9A03-4AFE-AF02-31F85F2410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87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BDDF74-B4F6-40FB-A546-784D3294946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60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dirty="0">
              <a:latin typeface="Calibri" panose="020F050202020403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BDDF74-B4F6-40FB-A546-784D3294946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89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F6E71-F28E-4A4D-8F6E-08086644DBA4}" type="datetime1">
              <a:rPr lang="en-US"/>
              <a:pPr>
                <a:defRPr/>
              </a:pPr>
              <a:t>9/22/2020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© Focus Education UK Ltd. 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377DA-A267-4647-81C6-C466F714207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335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6445250"/>
            <a:ext cx="584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3044825" y="649128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defPPr>
              <a:defRPr lang="en-GB"/>
            </a:defPPr>
            <a:lvl1pPr marL="0" marR="0" lvl="0" indent="0" algn="ctr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 dirty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/>
              <a:t>© Focus Education UK Ltd. 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7800-02E1-4CC2-842C-5DD9EF076BD8}" type="datetime1">
              <a:rPr lang="en-US"/>
              <a:pPr>
                <a:defRPr/>
              </a:pPr>
              <a:t>9/22/2020</a:t>
            </a:fld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EA453-0036-4CA1-AAD5-3FEF21499C5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524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B5D77DB5-6A83-421E-87BA-90BC53525E43}" type="datetime1">
              <a:rPr lang="en-US"/>
              <a:pPr>
                <a:defRPr/>
              </a:pPr>
              <a:t>9/22/2020</a:t>
            </a:fld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r>
              <a:rPr dirty="0"/>
              <a:t>© Focus Education UK Ltd. 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16442C7D-46E7-460A-A6DD-F655CDEAA14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1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 spd="slow"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800" kern="1200">
          <a:solidFill>
            <a:srgbClr val="000000"/>
          </a:solidFill>
          <a:latin typeface="Calibri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4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0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44525" y="179388"/>
            <a:ext cx="7886700" cy="492125"/>
          </a:xfrm>
        </p:spPr>
        <p:txBody>
          <a:bodyPr anchorCtr="1"/>
          <a:lstStyle/>
          <a:p>
            <a:pPr algn="ctr" eaLnBrk="1" hangingPunct="1"/>
            <a:r>
              <a:rPr lang="en-GB" altLang="en-US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Year 3: Maths Knowledge Mat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xmlns="" id="{835687F1-BB6B-4B0B-A688-6EC9999716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7225346"/>
                  </p:ext>
                </p:extLst>
              </p:nvPr>
            </p:nvGraphicFramePr>
            <p:xfrm>
              <a:off x="412683" y="2645568"/>
              <a:ext cx="1970521" cy="21617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9233">
                      <a:extLst>
                        <a:ext uri="{9D8B030D-6E8A-4147-A177-3AD203B41FA5}">
                          <a16:colId xmlns:a16="http://schemas.microsoft.com/office/drawing/2014/main" xmlns="" val="3690329311"/>
                        </a:ext>
                      </a:extLst>
                    </a:gridCol>
                    <a:gridCol w="1261288">
                      <a:extLst>
                        <a:ext uri="{9D8B030D-6E8A-4147-A177-3AD203B41FA5}">
                          <a16:colId xmlns:a16="http://schemas.microsoft.com/office/drawing/2014/main" xmlns="" val="1762307981"/>
                        </a:ext>
                      </a:extLst>
                    </a:gridCol>
                  </a:tblGrid>
                  <a:tr h="240694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+mn-ea"/>
                              <a:cs typeface="+mn-cs"/>
                            </a:rPr>
                            <a:t>Vocabulary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030A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6477952"/>
                      </a:ext>
                    </a:extLst>
                  </a:tr>
                  <a:tr h="300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latin typeface="Century Gothic" panose="020B0502020202020204" pitchFamily="34" charset="0"/>
                            </a:rPr>
                            <a:t>100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entury Gothic" panose="020B0502020202020204" pitchFamily="34" charset="0"/>
                            </a:rPr>
                            <a:t>hundred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22628227"/>
                      </a:ext>
                    </a:extLst>
                  </a:tr>
                  <a:tr h="300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latin typeface="Century Gothic" panose="020B0502020202020204" pitchFamily="34" charset="0"/>
                            </a:rPr>
                            <a:t>1000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entury Gothic" panose="020B0502020202020204" pitchFamily="34" charset="0"/>
                            </a:rPr>
                            <a:t>thousand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32402096"/>
                      </a:ext>
                    </a:extLst>
                  </a:tr>
                  <a:tr h="2875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>
                              <a:latin typeface="Century Gothic" panose="020B0502020202020204" pitchFamily="34" charset="0"/>
                            </a:rPr>
                            <a:t>+   - </a:t>
                          </a:r>
                          <a:endParaRPr lang="en-GB" sz="1200" b="1" dirty="0"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1200" b="1" dirty="0">
                              <a:latin typeface="Century Gothic" panose="020B0502020202020204" pitchFamily="34" charset="0"/>
                            </a:rPr>
                            <a:t>X   ÷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entury Gothic" panose="020B0502020202020204" pitchFamily="34" charset="0"/>
                            </a:rPr>
                            <a:t>inverse operations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59251265"/>
                      </a:ext>
                    </a:extLst>
                  </a:tr>
                  <a:tr h="2839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GB" sz="10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entury Gothic" panose="020B0502020202020204" pitchFamily="34" charset="0"/>
                            </a:rPr>
                            <a:t>Numerator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07112951"/>
                      </a:ext>
                    </a:extLst>
                  </a:tr>
                  <a:tr h="4132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1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000" b="1" dirty="0">
                            <a:latin typeface="Century Gothic" panose="020B0502020202020204" pitchFamily="34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entury Gothic" panose="020B0502020202020204" pitchFamily="34" charset="0"/>
                            </a:rPr>
                            <a:t>Denominator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72069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35687F1-BB6B-4B0B-A688-6EC9999716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7225346"/>
                  </p:ext>
                </p:extLst>
              </p:nvPr>
            </p:nvGraphicFramePr>
            <p:xfrm>
              <a:off x="412683" y="2645568"/>
              <a:ext cx="1970521" cy="21617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9233">
                      <a:extLst>
                        <a:ext uri="{9D8B030D-6E8A-4147-A177-3AD203B41FA5}">
                          <a16:colId xmlns:a16="http://schemas.microsoft.com/office/drawing/2014/main" val="3690329311"/>
                        </a:ext>
                      </a:extLst>
                    </a:gridCol>
                    <a:gridCol w="1261288">
                      <a:extLst>
                        <a:ext uri="{9D8B030D-6E8A-4147-A177-3AD203B41FA5}">
                          <a16:colId xmlns:a16="http://schemas.microsoft.com/office/drawing/2014/main" val="1762307981"/>
                        </a:ext>
                      </a:extLst>
                    </a:gridCol>
                  </a:tblGrid>
                  <a:tr h="2438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entury Gothic" panose="020B0502020202020204" pitchFamily="34" charset="0"/>
                              <a:ea typeface="+mn-ea"/>
                              <a:cs typeface="+mn-cs"/>
                            </a:rPr>
                            <a:t>Vocabulary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030A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47795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latin typeface="Century Gothic" panose="020B0502020202020204" pitchFamily="34" charset="0"/>
                            </a:rPr>
                            <a:t>100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entury Gothic" panose="020B0502020202020204" pitchFamily="34" charset="0"/>
                            </a:rPr>
                            <a:t>hundred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262822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latin typeface="Century Gothic" panose="020B0502020202020204" pitchFamily="34" charset="0"/>
                            </a:rPr>
                            <a:t>1000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entury Gothic" panose="020B0502020202020204" pitchFamily="34" charset="0"/>
                            </a:rPr>
                            <a:t>thousand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240209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>
                              <a:latin typeface="Century Gothic" panose="020B0502020202020204" pitchFamily="34" charset="0"/>
                            </a:rPr>
                            <a:t>+   - </a:t>
                          </a:r>
                          <a:endParaRPr lang="en-GB" sz="1200" b="1" dirty="0">
                            <a:latin typeface="Century Gothic" panose="020B0502020202020204" pitchFamily="34" charset="0"/>
                          </a:endParaRPr>
                        </a:p>
                        <a:p>
                          <a:pPr algn="ctr"/>
                          <a:r>
                            <a:rPr lang="en-GB" sz="1200" b="1" dirty="0">
                              <a:latin typeface="Century Gothic" panose="020B0502020202020204" pitchFamily="34" charset="0"/>
                            </a:rPr>
                            <a:t>X   ÷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entury Gothic" panose="020B0502020202020204" pitchFamily="34" charset="0"/>
                            </a:rPr>
                            <a:t>inverse operations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9251265"/>
                      </a:ext>
                    </a:extLst>
                  </a:tr>
                  <a:tr h="3768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64516" r="-177778" b="-1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entury Gothic" panose="020B0502020202020204" pitchFamily="34" charset="0"/>
                            </a:rPr>
                            <a:t>Numerator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7112951"/>
                      </a:ext>
                    </a:extLst>
                  </a:tr>
                  <a:tr h="4132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423529" r="-177778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entury Gothic" panose="020B0502020202020204" pitchFamily="34" charset="0"/>
                            </a:rPr>
                            <a:t>Denominator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206919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xmlns="" id="{874F4067-7D07-41A8-9B0E-721B59835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33727"/>
              </p:ext>
            </p:extLst>
          </p:nvPr>
        </p:nvGraphicFramePr>
        <p:xfrm>
          <a:off x="412683" y="703785"/>
          <a:ext cx="1970521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521">
                  <a:extLst>
                    <a:ext uri="{9D8B030D-6E8A-4147-A177-3AD203B41FA5}">
                      <a16:colId xmlns:a16="http://schemas.microsoft.com/office/drawing/2014/main" xmlns="" val="2379743870"/>
                    </a:ext>
                  </a:extLst>
                </a:gridCol>
              </a:tblGrid>
              <a:tr h="23109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Counting from 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9684126"/>
                  </a:ext>
                </a:extLst>
              </a:tr>
              <a:tr h="37553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Century Gothic" panose="020B0502020202020204" pitchFamily="34" charset="0"/>
                        </a:rPr>
                        <a:t>Counting in </a:t>
                      </a:r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multiples of 4</a:t>
                      </a:r>
                    </a:p>
                    <a:p>
                      <a:r>
                        <a:rPr lang="en-GB" sz="1000" b="0" dirty="0">
                          <a:latin typeface="Century Gothic" panose="020B0502020202020204" pitchFamily="34" charset="0"/>
                        </a:rPr>
                        <a:t>0, 4, 8, 12, 16, 20, 24, 28, 32…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9269734"/>
                  </a:ext>
                </a:extLst>
              </a:tr>
              <a:tr h="231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Counting in 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multiples of 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0, 8, 16, 24, 32, 40, 48…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4720630"/>
                  </a:ext>
                </a:extLst>
              </a:tr>
              <a:tr h="231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Counting in 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multiples of 50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0, 50, 10, 150, 20, 250, 300…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2680753"/>
                  </a:ext>
                </a:extLst>
              </a:tr>
              <a:tr h="231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Counting in 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multiples of 100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0, 100, 200, 300, 400, 500…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4136228"/>
                  </a:ext>
                </a:extLst>
              </a:tr>
            </a:tbl>
          </a:graphicData>
        </a:graphic>
      </p:graphicFrame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xmlns="" id="{05FDF1D5-F743-4D8D-B4CE-D29E43EC6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872016"/>
              </p:ext>
            </p:extLst>
          </p:nvPr>
        </p:nvGraphicFramePr>
        <p:xfrm>
          <a:off x="2510114" y="698573"/>
          <a:ext cx="4455245" cy="100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512">
                  <a:extLst>
                    <a:ext uri="{9D8B030D-6E8A-4147-A177-3AD203B41FA5}">
                      <a16:colId xmlns:a16="http://schemas.microsoft.com/office/drawing/2014/main" xmlns="" val="3190575913"/>
                    </a:ext>
                  </a:extLst>
                </a:gridCol>
                <a:gridCol w="711842">
                  <a:extLst>
                    <a:ext uri="{9D8B030D-6E8A-4147-A177-3AD203B41FA5}">
                      <a16:colId xmlns:a16="http://schemas.microsoft.com/office/drawing/2014/main" xmlns="" val="2330341156"/>
                    </a:ext>
                  </a:extLst>
                </a:gridCol>
                <a:gridCol w="711842">
                  <a:extLst>
                    <a:ext uri="{9D8B030D-6E8A-4147-A177-3AD203B41FA5}">
                      <a16:colId xmlns:a16="http://schemas.microsoft.com/office/drawing/2014/main" xmlns="" val="275362804"/>
                    </a:ext>
                  </a:extLst>
                </a:gridCol>
                <a:gridCol w="711842">
                  <a:extLst>
                    <a:ext uri="{9D8B030D-6E8A-4147-A177-3AD203B41FA5}">
                      <a16:colId xmlns:a16="http://schemas.microsoft.com/office/drawing/2014/main" xmlns="" val="4116613422"/>
                    </a:ext>
                  </a:extLst>
                </a:gridCol>
                <a:gridCol w="711842">
                  <a:extLst>
                    <a:ext uri="{9D8B030D-6E8A-4147-A177-3AD203B41FA5}">
                      <a16:colId xmlns:a16="http://schemas.microsoft.com/office/drawing/2014/main" xmlns="" val="1842243776"/>
                    </a:ext>
                  </a:extLst>
                </a:gridCol>
                <a:gridCol w="213582">
                  <a:extLst>
                    <a:ext uri="{9D8B030D-6E8A-4147-A177-3AD203B41FA5}">
                      <a16:colId xmlns:a16="http://schemas.microsoft.com/office/drawing/2014/main" xmlns="" val="2753727286"/>
                    </a:ext>
                  </a:extLst>
                </a:gridCol>
                <a:gridCol w="560783">
                  <a:extLst>
                    <a:ext uri="{9D8B030D-6E8A-4147-A177-3AD203B41FA5}">
                      <a16:colId xmlns:a16="http://schemas.microsoft.com/office/drawing/2014/main" xmlns="" val="3215160972"/>
                    </a:ext>
                  </a:extLst>
                </a:gridCol>
              </a:tblGrid>
              <a:tr h="226109">
                <a:tc>
                  <a:txBody>
                    <a:bodyPr/>
                    <a:lstStyle/>
                    <a:p>
                      <a:pPr algn="ctr"/>
                      <a:r>
                        <a:rPr lang="en-GB" sz="85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Place value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Thousands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5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5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5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5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5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Tenths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7172447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 1238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5030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58.9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3548354"/>
                  </a:ext>
                </a:extLst>
              </a:tr>
              <a:tr h="25808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3050.4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1784741"/>
                  </a:ext>
                </a:extLst>
              </a:tr>
            </a:tbl>
          </a:graphicData>
        </a:graphic>
      </p:graphicFrame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xmlns="" id="{4BA02658-693F-4003-9E80-FA1E0A705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187223"/>
              </p:ext>
            </p:extLst>
          </p:nvPr>
        </p:nvGraphicFramePr>
        <p:xfrm>
          <a:off x="7092269" y="698573"/>
          <a:ext cx="1728000" cy="54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255577814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329368588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186809228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3701694116"/>
                    </a:ext>
                  </a:extLst>
                </a:gridCol>
              </a:tblGrid>
              <a:tr h="198599">
                <a:tc gridSpan="4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Multiplication Tables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044216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930278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259665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070283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910599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40987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697145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055362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71922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64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918901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990965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734848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88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028321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entury Gothic" panose="020B0502020202020204" pitchFamily="34" charset="0"/>
                        </a:rPr>
                        <a:t>96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1264178"/>
                  </a:ext>
                </a:extLst>
              </a:tr>
            </a:tbl>
          </a:graphicData>
        </a:graphic>
      </p:graphicFrame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xmlns="" id="{EFBDFF16-1386-4114-8A8F-BDF0C8DD0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385932"/>
              </p:ext>
            </p:extLst>
          </p:nvPr>
        </p:nvGraphicFramePr>
        <p:xfrm>
          <a:off x="2658477" y="1942774"/>
          <a:ext cx="4219962" cy="2745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962">
                  <a:extLst>
                    <a:ext uri="{9D8B030D-6E8A-4147-A177-3AD203B41FA5}">
                      <a16:colId xmlns:a16="http://schemas.microsoft.com/office/drawing/2014/main" xmlns="" val="389823572"/>
                    </a:ext>
                  </a:extLst>
                </a:gridCol>
              </a:tblGrid>
              <a:tr h="2224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Fractions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8216046"/>
                  </a:ext>
                </a:extLst>
              </a:tr>
              <a:tr h="2486330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873559"/>
                  </a:ext>
                </a:extLst>
              </a:tr>
            </a:tbl>
          </a:graphicData>
        </a:graphic>
      </p:graphicFrame>
      <p:graphicFrame>
        <p:nvGraphicFramePr>
          <p:cNvPr id="36" name="Table 36">
            <a:extLst>
              <a:ext uri="{FF2B5EF4-FFF2-40B4-BE49-F238E27FC236}">
                <a16:creationId xmlns:a16="http://schemas.microsoft.com/office/drawing/2014/main" xmlns="" id="{B68DD9C8-EF5A-4384-9237-7CA8F5A74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939292"/>
              </p:ext>
            </p:extLst>
          </p:nvPr>
        </p:nvGraphicFramePr>
        <p:xfrm>
          <a:off x="405614" y="4898136"/>
          <a:ext cx="6480000" cy="168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xmlns="" val="38946669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xmlns="" val="970479818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xmlns="" val="3557724288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xmlns="" val="3884927988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xmlns="" val="2020210371"/>
                    </a:ext>
                  </a:extLst>
                </a:gridCol>
              </a:tblGrid>
              <a:tr h="216000">
                <a:tc gridSpan="5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Formal methods of addition, subtraction and short multiplication and division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75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3483192"/>
                  </a:ext>
                </a:extLst>
              </a:tr>
              <a:tr h="142396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entury Gothic" panose="020B0502020202020204" pitchFamily="34" charset="0"/>
                        </a:rPr>
                        <a:t>768 + 653 becomes</a:t>
                      </a:r>
                      <a:endParaRPr lang="en-GB" sz="100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862 - 514 becomes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GB" sz="100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934 - 456 becomes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26 x 8 becomes</a:t>
                      </a:r>
                      <a:endParaRPr lang="en-GB" sz="100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78 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÷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6 becomes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65202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2EE1923E-F97C-4CF0-9864-94817A9C32ED}"/>
                  </a:ext>
                </a:extLst>
              </p:cNvPr>
              <p:cNvSpPr txBox="1"/>
              <p:nvPr/>
            </p:nvSpPr>
            <p:spPr>
              <a:xfrm>
                <a:off x="5604400" y="2279814"/>
                <a:ext cx="1370298" cy="2806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dirty="0">
                    <a:latin typeface="Century Gothic" panose="020B0502020202020204" pitchFamily="34" charset="0"/>
                  </a:rPr>
                  <a:t>Equivalent </a:t>
                </a:r>
              </a:p>
              <a:p>
                <a:pPr algn="ctr"/>
                <a:r>
                  <a:rPr lang="en-GB" sz="1000" dirty="0">
                    <a:latin typeface="Century Gothic" panose="020B0502020202020204" pitchFamily="34" charset="0"/>
                  </a:rPr>
                  <a:t>Fractions</a:t>
                </a:r>
              </a:p>
              <a:p>
                <a:pPr algn="ctr"/>
                <a:endParaRPr lang="en-GB" sz="400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GB" sz="1000" dirty="0">
                    <a:latin typeface="Century Gothic" panose="020B0502020202020204" pitchFamily="34" charset="0"/>
                  </a:rPr>
                  <a:t>Examples:</a:t>
                </a:r>
              </a:p>
              <a:p>
                <a:pPr algn="ctr"/>
                <a:endParaRPr lang="en-GB" sz="400" dirty="0">
                  <a:latin typeface="Century Gothic" panose="020B0502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100" b="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  =   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100" b="0" dirty="0">
                  <a:latin typeface="Century Gothic" panose="020B0502020202020204" pitchFamily="34" charset="0"/>
                </a:endParaRPr>
              </a:p>
              <a:p>
                <a:endParaRPr lang="en-GB" sz="1100" b="0" dirty="0">
                  <a:latin typeface="Century Gothic" panose="020B0502020202020204" pitchFamily="34" charset="0"/>
                </a:endParaRPr>
              </a:p>
              <a:p>
                <a:r>
                  <a:rPr lang="en-GB" sz="1100" dirty="0">
                    <a:latin typeface="Century Gothic" panose="020B0502020202020204" pitchFamily="34" charset="0"/>
                  </a:rPr>
                  <a:t>Adding fractions</a:t>
                </a:r>
              </a:p>
              <a:p>
                <a:endParaRPr lang="en-GB" sz="1100" dirty="0">
                  <a:latin typeface="Century Gothic" panose="020B0502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  +  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100" dirty="0">
                  <a:latin typeface="Century Gothic" panose="020B0502020202020204" pitchFamily="34" charset="0"/>
                </a:endParaRPr>
              </a:p>
              <a:p>
                <a:endParaRPr lang="en-GB" sz="1100" b="0" dirty="0">
                  <a:latin typeface="Century Gothic" panose="020B0502020202020204" pitchFamily="34" charset="0"/>
                </a:endParaRPr>
              </a:p>
              <a:p>
                <a:endParaRPr lang="en-GB" sz="1100" dirty="0">
                  <a:latin typeface="Century Gothic" panose="020B0502020202020204" pitchFamily="34" charset="0"/>
                </a:endParaRPr>
              </a:p>
              <a:p>
                <a:endParaRPr lang="en-GB" sz="11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EE1923E-F97C-4CF0-9864-94817A9C3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400" y="2279814"/>
                <a:ext cx="1370298" cy="28065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row: Up 45">
            <a:extLst>
              <a:ext uri="{FF2B5EF4-FFF2-40B4-BE49-F238E27FC236}">
                <a16:creationId xmlns:a16="http://schemas.microsoft.com/office/drawing/2014/main" xmlns="" id="{23A3A064-92CD-4A08-8F81-D898CBA23378}"/>
              </a:ext>
            </a:extLst>
          </p:cNvPr>
          <p:cNvSpPr/>
          <p:nvPr/>
        </p:nvSpPr>
        <p:spPr>
          <a:xfrm rot="16200000">
            <a:off x="884579" y="4612853"/>
            <a:ext cx="70940" cy="17259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D8561ED3-F7A3-4950-8EDF-162262FC0B2C}"/>
              </a:ext>
            </a:extLst>
          </p:cNvPr>
          <p:cNvSpPr/>
          <p:nvPr/>
        </p:nvSpPr>
        <p:spPr>
          <a:xfrm>
            <a:off x="6285221" y="1006142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42F1738D-A9FC-45F6-B0C6-1F51DE0712A6}"/>
              </a:ext>
            </a:extLst>
          </p:cNvPr>
          <p:cNvSpPr/>
          <p:nvPr/>
        </p:nvSpPr>
        <p:spPr>
          <a:xfrm>
            <a:off x="6285221" y="1261813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304E42F6-B17B-45EF-A834-1A199C502247}"/>
              </a:ext>
            </a:extLst>
          </p:cNvPr>
          <p:cNvSpPr/>
          <p:nvPr/>
        </p:nvSpPr>
        <p:spPr>
          <a:xfrm>
            <a:off x="6285221" y="1555054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D975DDDF-A8F6-45E7-927F-DE153729F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659654"/>
              </p:ext>
            </p:extLst>
          </p:nvPr>
        </p:nvGraphicFramePr>
        <p:xfrm>
          <a:off x="574215" y="5617317"/>
          <a:ext cx="97543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58">
                  <a:extLst>
                    <a:ext uri="{9D8B030D-6E8A-4147-A177-3AD203B41FA5}">
                      <a16:colId xmlns:a16="http://schemas.microsoft.com/office/drawing/2014/main" xmlns="" val="69691494"/>
                    </a:ext>
                  </a:extLst>
                </a:gridCol>
                <a:gridCol w="243858">
                  <a:extLst>
                    <a:ext uri="{9D8B030D-6E8A-4147-A177-3AD203B41FA5}">
                      <a16:colId xmlns:a16="http://schemas.microsoft.com/office/drawing/2014/main" xmlns="" val="598667295"/>
                    </a:ext>
                  </a:extLst>
                </a:gridCol>
                <a:gridCol w="243858">
                  <a:extLst>
                    <a:ext uri="{9D8B030D-6E8A-4147-A177-3AD203B41FA5}">
                      <a16:colId xmlns:a16="http://schemas.microsoft.com/office/drawing/2014/main" xmlns="" val="858296971"/>
                    </a:ext>
                  </a:extLst>
                </a:gridCol>
                <a:gridCol w="243858">
                  <a:extLst>
                    <a:ext uri="{9D8B030D-6E8A-4147-A177-3AD203B41FA5}">
                      <a16:colId xmlns:a16="http://schemas.microsoft.com/office/drawing/2014/main" xmlns="" val="1331681628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877601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529981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640591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230397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9846E88-1D74-4AB8-8BC9-2E2D482AE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161077"/>
              </p:ext>
            </p:extLst>
          </p:nvPr>
        </p:nvGraphicFramePr>
        <p:xfrm>
          <a:off x="1805935" y="5621127"/>
          <a:ext cx="1022356" cy="99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89">
                  <a:extLst>
                    <a:ext uri="{9D8B030D-6E8A-4147-A177-3AD203B41FA5}">
                      <a16:colId xmlns:a16="http://schemas.microsoft.com/office/drawing/2014/main" xmlns="" val="69691494"/>
                    </a:ext>
                  </a:extLst>
                </a:gridCol>
                <a:gridCol w="255589">
                  <a:extLst>
                    <a:ext uri="{9D8B030D-6E8A-4147-A177-3AD203B41FA5}">
                      <a16:colId xmlns:a16="http://schemas.microsoft.com/office/drawing/2014/main" xmlns="" val="598667295"/>
                    </a:ext>
                  </a:extLst>
                </a:gridCol>
                <a:gridCol w="255589">
                  <a:extLst>
                    <a:ext uri="{9D8B030D-6E8A-4147-A177-3AD203B41FA5}">
                      <a16:colId xmlns:a16="http://schemas.microsoft.com/office/drawing/2014/main" xmlns="" val="858296971"/>
                    </a:ext>
                  </a:extLst>
                </a:gridCol>
                <a:gridCol w="255589">
                  <a:extLst>
                    <a:ext uri="{9D8B030D-6E8A-4147-A177-3AD203B41FA5}">
                      <a16:colId xmlns:a16="http://schemas.microsoft.com/office/drawing/2014/main" xmlns="" val="133168162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8776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52998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6405917"/>
                  </a:ext>
                </a:extLst>
              </a:tr>
              <a:tr h="186959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23039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4521F5E-9025-4E14-A146-D0D85CFA9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735398"/>
              </p:ext>
            </p:extLst>
          </p:nvPr>
        </p:nvGraphicFramePr>
        <p:xfrm>
          <a:off x="5567585" y="5398412"/>
          <a:ext cx="109223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59">
                  <a:extLst>
                    <a:ext uri="{9D8B030D-6E8A-4147-A177-3AD203B41FA5}">
                      <a16:colId xmlns:a16="http://schemas.microsoft.com/office/drawing/2014/main" xmlns="" val="69691494"/>
                    </a:ext>
                  </a:extLst>
                </a:gridCol>
                <a:gridCol w="273059">
                  <a:extLst>
                    <a:ext uri="{9D8B030D-6E8A-4147-A177-3AD203B41FA5}">
                      <a16:colId xmlns:a16="http://schemas.microsoft.com/office/drawing/2014/main" xmlns="" val="598667295"/>
                    </a:ext>
                  </a:extLst>
                </a:gridCol>
                <a:gridCol w="273059">
                  <a:extLst>
                    <a:ext uri="{9D8B030D-6E8A-4147-A177-3AD203B41FA5}">
                      <a16:colId xmlns:a16="http://schemas.microsoft.com/office/drawing/2014/main" xmlns="" val="858296971"/>
                    </a:ext>
                  </a:extLst>
                </a:gridCol>
                <a:gridCol w="273059">
                  <a:extLst>
                    <a:ext uri="{9D8B030D-6E8A-4147-A177-3AD203B41FA5}">
                      <a16:colId xmlns:a16="http://schemas.microsoft.com/office/drawing/2014/main" xmlns="" val="13316816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8776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5299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6405917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xmlns="" id="{D079BD93-9BDB-46B7-9CBF-39A74E28B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810117"/>
              </p:ext>
            </p:extLst>
          </p:nvPr>
        </p:nvGraphicFramePr>
        <p:xfrm>
          <a:off x="4501914" y="5582956"/>
          <a:ext cx="835338" cy="99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46">
                  <a:extLst>
                    <a:ext uri="{9D8B030D-6E8A-4147-A177-3AD203B41FA5}">
                      <a16:colId xmlns:a16="http://schemas.microsoft.com/office/drawing/2014/main" xmlns="" val="69691494"/>
                    </a:ext>
                  </a:extLst>
                </a:gridCol>
                <a:gridCol w="278446">
                  <a:extLst>
                    <a:ext uri="{9D8B030D-6E8A-4147-A177-3AD203B41FA5}">
                      <a16:colId xmlns:a16="http://schemas.microsoft.com/office/drawing/2014/main" xmlns="" val="598667295"/>
                    </a:ext>
                  </a:extLst>
                </a:gridCol>
                <a:gridCol w="278446">
                  <a:extLst>
                    <a:ext uri="{9D8B030D-6E8A-4147-A177-3AD203B41FA5}">
                      <a16:colId xmlns:a16="http://schemas.microsoft.com/office/drawing/2014/main" xmlns="" val="85829697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8776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52998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64059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230397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CFA9C9E3-E028-4A50-A361-E2DD07BBD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8506"/>
              </p:ext>
            </p:extLst>
          </p:nvPr>
        </p:nvGraphicFramePr>
        <p:xfrm>
          <a:off x="3034946" y="5336634"/>
          <a:ext cx="1182704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76">
                  <a:extLst>
                    <a:ext uri="{9D8B030D-6E8A-4147-A177-3AD203B41FA5}">
                      <a16:colId xmlns:a16="http://schemas.microsoft.com/office/drawing/2014/main" xmlns="" val="69691494"/>
                    </a:ext>
                  </a:extLst>
                </a:gridCol>
                <a:gridCol w="295676">
                  <a:extLst>
                    <a:ext uri="{9D8B030D-6E8A-4147-A177-3AD203B41FA5}">
                      <a16:colId xmlns:a16="http://schemas.microsoft.com/office/drawing/2014/main" xmlns="" val="598667295"/>
                    </a:ext>
                  </a:extLst>
                </a:gridCol>
                <a:gridCol w="295676">
                  <a:extLst>
                    <a:ext uri="{9D8B030D-6E8A-4147-A177-3AD203B41FA5}">
                      <a16:colId xmlns:a16="http://schemas.microsoft.com/office/drawing/2014/main" xmlns="" val="858296971"/>
                    </a:ext>
                  </a:extLst>
                </a:gridCol>
                <a:gridCol w="295676">
                  <a:extLst>
                    <a:ext uri="{9D8B030D-6E8A-4147-A177-3AD203B41FA5}">
                      <a16:colId xmlns:a16="http://schemas.microsoft.com/office/drawing/2014/main" xmlns="" val="13316816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6518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8776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5299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6405917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24CFE2D-984B-421D-91E3-16F65E02101E}"/>
              </a:ext>
            </a:extLst>
          </p:cNvPr>
          <p:cNvCxnSpPr/>
          <p:nvPr/>
        </p:nvCxnSpPr>
        <p:spPr>
          <a:xfrm flipH="1">
            <a:off x="3416463" y="5644239"/>
            <a:ext cx="151002" cy="18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2740BE5E-B963-4310-AA92-72542B0737FE}"/>
              </a:ext>
            </a:extLst>
          </p:cNvPr>
          <p:cNvCxnSpPr/>
          <p:nvPr/>
        </p:nvCxnSpPr>
        <p:spPr>
          <a:xfrm flipH="1">
            <a:off x="3713805" y="5635850"/>
            <a:ext cx="151002" cy="182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xmlns="" id="{DEE93B9B-3F42-463C-98C9-7BFF44A1B6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002590"/>
                  </p:ext>
                </p:extLst>
              </p:nvPr>
            </p:nvGraphicFramePr>
            <p:xfrm>
              <a:off x="2718320" y="2251312"/>
              <a:ext cx="2928116" cy="230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340">
                      <a:extLst>
                        <a:ext uri="{9D8B030D-6E8A-4147-A177-3AD203B41FA5}">
                          <a16:colId xmlns:a16="http://schemas.microsoft.com/office/drawing/2014/main" xmlns="" val="3749208043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xmlns="" val="3320351028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xmlns="" val="831022001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xmlns="" val="1878051983"/>
                        </a:ext>
                      </a:extLst>
                    </a:gridCol>
                    <a:gridCol w="127169">
                      <a:extLst>
                        <a:ext uri="{9D8B030D-6E8A-4147-A177-3AD203B41FA5}">
                          <a16:colId xmlns:a16="http://schemas.microsoft.com/office/drawing/2014/main" xmlns="" val="3188824533"/>
                        </a:ext>
                      </a:extLst>
                    </a:gridCol>
                    <a:gridCol w="127169">
                      <a:extLst>
                        <a:ext uri="{9D8B030D-6E8A-4147-A177-3AD203B41FA5}">
                          <a16:colId xmlns:a16="http://schemas.microsoft.com/office/drawing/2014/main" xmlns="" val="3479768916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xmlns="" val="2820536146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xmlns="" val="627089223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xmlns="" val="1811051990"/>
                        </a:ext>
                      </a:extLst>
                    </a:gridCol>
                    <a:gridCol w="254340">
                      <a:extLst>
                        <a:ext uri="{9D8B030D-6E8A-4147-A177-3AD203B41FA5}">
                          <a16:colId xmlns:a16="http://schemas.microsoft.com/office/drawing/2014/main" xmlns="" val="916563821"/>
                        </a:ext>
                      </a:extLst>
                    </a:gridCol>
                    <a:gridCol w="254340">
                      <a:extLst>
                        <a:ext uri="{9D8B030D-6E8A-4147-A177-3AD203B41FA5}">
                          <a16:colId xmlns:a16="http://schemas.microsoft.com/office/drawing/2014/main" xmlns="" val="13872803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xmlns="" val="1552057236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xmlns="" val="511993984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xmlns="" val="2656493010"/>
                        </a:ext>
                      </a:extLst>
                    </a:gridCol>
                    <a:gridCol w="127169">
                      <a:extLst>
                        <a:ext uri="{9D8B030D-6E8A-4147-A177-3AD203B41FA5}">
                          <a16:colId xmlns:a16="http://schemas.microsoft.com/office/drawing/2014/main" xmlns="" val="3393582108"/>
                        </a:ext>
                      </a:extLst>
                    </a:gridCol>
                    <a:gridCol w="127169">
                      <a:extLst>
                        <a:ext uri="{9D8B030D-6E8A-4147-A177-3AD203B41FA5}">
                          <a16:colId xmlns:a16="http://schemas.microsoft.com/office/drawing/2014/main" xmlns="" val="2488071667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xmlns="" val="1420124734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xmlns="" val="1865261181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xmlns="" val="4125938736"/>
                        </a:ext>
                      </a:extLst>
                    </a:gridCol>
                    <a:gridCol w="254340">
                      <a:extLst>
                        <a:ext uri="{9D8B030D-6E8A-4147-A177-3AD203B41FA5}">
                          <a16:colId xmlns:a16="http://schemas.microsoft.com/office/drawing/2014/main" xmlns="" val="3037525923"/>
                        </a:ext>
                      </a:extLst>
                    </a:gridCol>
                  </a:tblGrid>
                  <a:tr h="288000">
                    <a:tc gridSpan="20">
                      <a:txBody>
                        <a:bodyPr/>
                        <a:lstStyle/>
                        <a:p>
                          <a:pPr algn="ctr"/>
                          <a:r>
                            <a:rPr lang="en-US" sz="9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323275899"/>
                      </a:ext>
                    </a:extLst>
                  </a:tr>
                  <a:tr h="288000">
                    <a:tc gridSpan="10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9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9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GB" sz="9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  <a:latin typeface="Century Gothic" panose="020B0502020202020204" pitchFamily="34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10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721619645"/>
                      </a:ext>
                    </a:extLst>
                  </a:tr>
                  <a:tr h="288000">
                    <a:tc gridSpan="7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9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9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GB" sz="9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7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73687763"/>
                      </a:ext>
                    </a:extLst>
                  </a:tr>
                  <a:tr h="288000">
                    <a:tc gridSpan="5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9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9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GB" sz="9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GB" sz="9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14718664"/>
                      </a:ext>
                    </a:extLst>
                  </a:tr>
                  <a:tr h="288000">
                    <a:tc gridSpan="4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916049597"/>
                      </a:ext>
                    </a:extLst>
                  </a:tr>
                  <a:tr h="288000"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739496386"/>
                      </a:ext>
                    </a:extLst>
                  </a:tr>
                  <a:tr h="288000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𝟖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𝟖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GB" sz="9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𝟖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GB" sz="9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𝟖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GB" sz="9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𝟖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GB" sz="9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𝟖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GB" sz="9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𝟖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GB" sz="9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𝟖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GB" sz="9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54430787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GB" sz="9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9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den>
                                </m:f>
                                <m:r>
                                  <a:rPr kumimoji="0" lang="en-GB" sz="9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13006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DEE93B9B-3F42-463C-98C9-7BFF44A1B6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002590"/>
                  </p:ext>
                </p:extLst>
              </p:nvPr>
            </p:nvGraphicFramePr>
            <p:xfrm>
              <a:off x="2718320" y="2251312"/>
              <a:ext cx="2928116" cy="230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340">
                      <a:extLst>
                        <a:ext uri="{9D8B030D-6E8A-4147-A177-3AD203B41FA5}">
                          <a16:colId xmlns:a16="http://schemas.microsoft.com/office/drawing/2014/main" val="3749208043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val="3320351028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val="831022001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val="1878051983"/>
                        </a:ext>
                      </a:extLst>
                    </a:gridCol>
                    <a:gridCol w="127169">
                      <a:extLst>
                        <a:ext uri="{9D8B030D-6E8A-4147-A177-3AD203B41FA5}">
                          <a16:colId xmlns:a16="http://schemas.microsoft.com/office/drawing/2014/main" val="3188824533"/>
                        </a:ext>
                      </a:extLst>
                    </a:gridCol>
                    <a:gridCol w="127169">
                      <a:extLst>
                        <a:ext uri="{9D8B030D-6E8A-4147-A177-3AD203B41FA5}">
                          <a16:colId xmlns:a16="http://schemas.microsoft.com/office/drawing/2014/main" val="3479768916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val="2820536146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val="627089223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val="1811051990"/>
                        </a:ext>
                      </a:extLst>
                    </a:gridCol>
                    <a:gridCol w="254340">
                      <a:extLst>
                        <a:ext uri="{9D8B030D-6E8A-4147-A177-3AD203B41FA5}">
                          <a16:colId xmlns:a16="http://schemas.microsoft.com/office/drawing/2014/main" val="916563821"/>
                        </a:ext>
                      </a:extLst>
                    </a:gridCol>
                    <a:gridCol w="254340">
                      <a:extLst>
                        <a:ext uri="{9D8B030D-6E8A-4147-A177-3AD203B41FA5}">
                          <a16:colId xmlns:a16="http://schemas.microsoft.com/office/drawing/2014/main" val="13872803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val="1552057236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val="511993984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val="2656493010"/>
                        </a:ext>
                      </a:extLst>
                    </a:gridCol>
                    <a:gridCol w="127169">
                      <a:extLst>
                        <a:ext uri="{9D8B030D-6E8A-4147-A177-3AD203B41FA5}">
                          <a16:colId xmlns:a16="http://schemas.microsoft.com/office/drawing/2014/main" val="3393582108"/>
                        </a:ext>
                      </a:extLst>
                    </a:gridCol>
                    <a:gridCol w="127169">
                      <a:extLst>
                        <a:ext uri="{9D8B030D-6E8A-4147-A177-3AD203B41FA5}">
                          <a16:colId xmlns:a16="http://schemas.microsoft.com/office/drawing/2014/main" val="2488071667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val="1420124734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val="1865261181"/>
                        </a:ext>
                      </a:extLst>
                    </a:gridCol>
                    <a:gridCol w="116840">
                      <a:extLst>
                        <a:ext uri="{9D8B030D-6E8A-4147-A177-3AD203B41FA5}">
                          <a16:colId xmlns:a16="http://schemas.microsoft.com/office/drawing/2014/main" val="4125938736"/>
                        </a:ext>
                      </a:extLst>
                    </a:gridCol>
                    <a:gridCol w="254340">
                      <a:extLst>
                        <a:ext uri="{9D8B030D-6E8A-4147-A177-3AD203B41FA5}">
                          <a16:colId xmlns:a16="http://schemas.microsoft.com/office/drawing/2014/main" val="3037525923"/>
                        </a:ext>
                      </a:extLst>
                    </a:gridCol>
                  </a:tblGrid>
                  <a:tr h="288000">
                    <a:tc gridSpan="20">
                      <a:txBody>
                        <a:bodyPr/>
                        <a:lstStyle/>
                        <a:p>
                          <a:pPr algn="ctr"/>
                          <a:r>
                            <a:rPr lang="en-US" sz="900" b="1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GB" sz="9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275899"/>
                      </a:ext>
                    </a:extLst>
                  </a:tr>
                  <a:tr h="28800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00000" r="-100415" b="-60208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100000" r="-415" b="-60208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1619645"/>
                      </a:ext>
                    </a:extLst>
                  </a:tr>
                  <a:tr h="288000">
                    <a:tc gridSpan="7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04255" r="-200000" b="-51489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625" t="-204255" r="-101250" b="-51489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7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99379" t="-204255" r="-621" b="-51489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3687763"/>
                      </a:ext>
                    </a:extLst>
                  </a:tr>
                  <a:tr h="288000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97917" r="-299174" b="-4041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833" t="-297917" r="-201667" b="-4041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99174" t="-297917" r="-100000" b="-4041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667" t="-297917" r="-833" b="-4041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4718664"/>
                      </a:ext>
                    </a:extLst>
                  </a:tr>
                  <a:tr h="28800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406383" r="-383000" b="-31276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010" t="-406383" r="-286869" b="-31276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6905" t="-406383" r="-238095" b="-31276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859" t="-406383" r="-102020" b="-31276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2000" t="-406383" r="-1000" b="-31276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6049597"/>
                      </a:ext>
                    </a:extLst>
                  </a:tr>
                  <a:tr h="2880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506383" r="-503750" b="-21276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8765" t="-506383" r="-397531" b="-21276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1250" t="-506383" r="-302500" b="-21276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250" t="-506383" r="-202500" b="-21276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6296" t="-506383" r="-100000" b="-21276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2500" t="-506383" r="-1250" b="-21276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9496386"/>
                      </a:ext>
                    </a:extLst>
                  </a:tr>
                  <a:tr h="28800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593750" r="-691803" b="-10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667" t="-593750" r="-603333" b="-10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5085" t="-593750" r="-513559" b="-10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5082" t="-593750" r="-396721" b="-10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5082" t="-593750" r="-296721" b="-10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3333" t="-593750" r="-201667" b="-10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13559" t="-593750" r="-105085" b="-10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0164" t="-593750" r="-1639" b="-10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4307875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708511" r="-1050000" b="-10638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414" t="-708511" r="-660345" b="-106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3902" t="-708511" r="-834146" b="-106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43103" t="-708511" r="-489655" b="-106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73810" t="-708511" r="-576190" b="-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73810" t="-708511" r="-476190" b="-10638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7931" t="-708511" r="-244828" b="-106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31707" t="-708511" r="-246341" b="-106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58621" t="-708511" r="-74138" b="-106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47619" t="-708511" r="-2381" b="-10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3006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Arrow: Up 6">
            <a:extLst>
              <a:ext uri="{FF2B5EF4-FFF2-40B4-BE49-F238E27FC236}">
                <a16:creationId xmlns:a16="http://schemas.microsoft.com/office/drawing/2014/main" xmlns="" id="{69CF8A38-32DD-487C-824E-ADAE94989EF1}"/>
              </a:ext>
            </a:extLst>
          </p:cNvPr>
          <p:cNvSpPr/>
          <p:nvPr/>
        </p:nvSpPr>
        <p:spPr>
          <a:xfrm rot="16200000">
            <a:off x="884579" y="4055614"/>
            <a:ext cx="70940" cy="17259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Table 4">
            <a:extLst>
              <a:ext uri="{FF2B5EF4-FFF2-40B4-BE49-F238E27FC236}">
                <a16:creationId xmlns:a16="http://schemas.microsoft.com/office/drawing/2014/main" xmlns="" id="{63927219-3E38-4464-8778-653FFF11D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231020"/>
              </p:ext>
            </p:extLst>
          </p:nvPr>
        </p:nvGraphicFramePr>
        <p:xfrm>
          <a:off x="4992653" y="5194048"/>
          <a:ext cx="3994764" cy="1235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764">
                  <a:extLst>
                    <a:ext uri="{9D8B030D-6E8A-4147-A177-3AD203B41FA5}">
                      <a16:colId xmlns:a16="http://schemas.microsoft.com/office/drawing/2014/main" xmlns="" val="3323056554"/>
                    </a:ext>
                  </a:extLst>
                </a:gridCol>
              </a:tblGrid>
              <a:tr h="24058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Angles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196140"/>
                  </a:ext>
                </a:extLst>
              </a:tr>
              <a:tr h="976681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7505138"/>
                  </a:ext>
                </a:extLst>
              </a:tr>
            </a:tbl>
          </a:graphicData>
        </a:graphic>
      </p:graphicFrame>
      <p:sp>
        <p:nvSpPr>
          <p:cNvPr id="4098" name="Title 1"/>
          <p:cNvSpPr txBox="1">
            <a:spLocks noGrp="1" noChangeArrowheads="1"/>
          </p:cNvSpPr>
          <p:nvPr>
            <p:ph type="title"/>
          </p:nvPr>
        </p:nvSpPr>
        <p:spPr>
          <a:xfrm>
            <a:off x="644525" y="179388"/>
            <a:ext cx="7886700" cy="492125"/>
          </a:xfrm>
        </p:spPr>
        <p:txBody>
          <a:bodyPr anchorCtr="1"/>
          <a:lstStyle/>
          <a:p>
            <a:pPr algn="ctr" eaLnBrk="1" hangingPunct="1"/>
            <a:r>
              <a:rPr lang="en-GB" altLang="en-US" sz="3200" b="1" dirty="0">
                <a:solidFill>
                  <a:srgbClr val="1B75BC"/>
                </a:solidFill>
                <a:latin typeface="Century Gothic" panose="020B0502020202020204" pitchFamily="34" charset="0"/>
              </a:rPr>
              <a:t>Year 3: Maths Knowledge Mat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CD8000A-B72A-491F-9BBD-31D91B075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475225"/>
              </p:ext>
            </p:extLst>
          </p:nvPr>
        </p:nvGraphicFramePr>
        <p:xfrm>
          <a:off x="5011124" y="2646644"/>
          <a:ext cx="2745628" cy="2326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628">
                  <a:extLst>
                    <a:ext uri="{9D8B030D-6E8A-4147-A177-3AD203B41FA5}">
                      <a16:colId xmlns:a16="http://schemas.microsoft.com/office/drawing/2014/main" xmlns="" val="3323056554"/>
                    </a:ext>
                  </a:extLst>
                </a:gridCol>
              </a:tblGrid>
              <a:tr h="44115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Non symmetrical (irregular) polygons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75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196140"/>
                  </a:ext>
                </a:extLst>
              </a:tr>
              <a:tr h="1885448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7505138"/>
                  </a:ext>
                </a:extLst>
              </a:tr>
            </a:tbl>
          </a:graphicData>
        </a:graphic>
      </p:graphicFrame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xmlns="" id="{D7862D5A-714E-42EF-B8A5-F87AAFC3D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574457"/>
              </p:ext>
            </p:extLst>
          </p:nvPr>
        </p:nvGraphicFramePr>
        <p:xfrm>
          <a:off x="156583" y="695976"/>
          <a:ext cx="4742532" cy="5849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266">
                  <a:extLst>
                    <a:ext uri="{9D8B030D-6E8A-4147-A177-3AD203B41FA5}">
                      <a16:colId xmlns:a16="http://schemas.microsoft.com/office/drawing/2014/main" xmlns="" val="1164396241"/>
                    </a:ext>
                  </a:extLst>
                </a:gridCol>
                <a:gridCol w="2371266">
                  <a:extLst>
                    <a:ext uri="{9D8B030D-6E8A-4147-A177-3AD203B41FA5}">
                      <a16:colId xmlns:a16="http://schemas.microsoft.com/office/drawing/2014/main" xmlns="" val="3222288801"/>
                    </a:ext>
                  </a:extLst>
                </a:gridCol>
              </a:tblGrid>
              <a:tr h="27061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Time – Sticky Knowledge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4561576"/>
                  </a:ext>
                </a:extLst>
              </a:tr>
              <a:tr h="264597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24 hour clocks</a:t>
                      </a: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000" b="0" dirty="0">
                          <a:latin typeface="Century Gothic" panose="020B0502020202020204" pitchFamily="34" charset="0"/>
                        </a:rPr>
                        <a:t>The time is 10.10 in the morning or 22.10 in the evening in 24 hour time.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Roman numerals</a:t>
                      </a: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This clock is showing X to II or 10 to 2.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On some clocks the 4 is IIII and sometimes it is IV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7563447"/>
                  </a:ext>
                </a:extLst>
              </a:tr>
              <a:tr h="541223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a.m.  </a:t>
                      </a:r>
                      <a:r>
                        <a:rPr lang="en-GB" sz="1000" b="0" dirty="0">
                          <a:latin typeface="Century Gothic" panose="020B0502020202020204" pitchFamily="34" charset="0"/>
                        </a:rPr>
                        <a:t>is from </a:t>
                      </a:r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midnight</a:t>
                      </a:r>
                      <a:r>
                        <a:rPr lang="en-GB" sz="1000" b="0" dirty="0">
                          <a:latin typeface="Century Gothic" panose="020B0502020202020204" pitchFamily="34" charset="0"/>
                        </a:rPr>
                        <a:t> until mid-day (noon)  </a:t>
                      </a:r>
                    </a:p>
                    <a:p>
                      <a:r>
                        <a:rPr lang="en-GB" sz="1000" b="0" dirty="0">
                          <a:latin typeface="Century Gothic" panose="020B0502020202020204" pitchFamily="34" charset="0"/>
                        </a:rPr>
                        <a:t>1 to 12 in 24 hour clock time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p.m. </a:t>
                      </a: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is from mid-day (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noon</a:t>
                      </a: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 until midnight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 to 24 in 24 hour clock time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9721166"/>
                  </a:ext>
                </a:extLst>
              </a:tr>
              <a:tr h="39088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Century Gothic" panose="020B0502020202020204" pitchFamily="34" charset="0"/>
                        </a:rPr>
                        <a:t>There are </a:t>
                      </a:r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365 days in a year.</a:t>
                      </a:r>
                    </a:p>
                    <a:p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A leap year has 366 days. </a:t>
                      </a:r>
                      <a:r>
                        <a:rPr lang="en-GB" sz="1000" b="0" dirty="0">
                          <a:latin typeface="Century Gothic" panose="020B0502020202020204" pitchFamily="34" charset="0"/>
                        </a:rPr>
                        <a:t>This is February 29</a:t>
                      </a:r>
                      <a:r>
                        <a:rPr lang="en-GB" sz="1000" b="0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000" b="0" dirty="0">
                          <a:latin typeface="Century Gothic" panose="020B0502020202020204" pitchFamily="34" charset="0"/>
                        </a:rPr>
                        <a:t> and happens every 4 years</a:t>
                      </a:r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7880097"/>
                  </a:ext>
                </a:extLst>
              </a:tr>
              <a:tr h="1948484">
                <a:tc gridSpan="2">
                  <a:txBody>
                    <a:bodyPr/>
                    <a:lstStyle/>
                    <a:p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January </a:t>
                      </a:r>
                      <a:r>
                        <a:rPr lang="en-GB" sz="1000" dirty="0">
                          <a:latin typeface="Century Gothic" panose="020B0502020202020204" pitchFamily="34" charset="0"/>
                        </a:rPr>
                        <a:t>                  31 days                                  ‘Knuckle Mnemonic’</a:t>
                      </a:r>
                    </a:p>
                    <a:p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February</a:t>
                      </a:r>
                      <a:r>
                        <a:rPr lang="en-GB" sz="1000" dirty="0">
                          <a:latin typeface="Century Gothic" panose="020B0502020202020204" pitchFamily="34" charset="0"/>
                        </a:rPr>
                        <a:t>      28 days</a:t>
                      </a:r>
                    </a:p>
                    <a:p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March </a:t>
                      </a:r>
                      <a:r>
                        <a:rPr lang="en-GB" sz="1000" dirty="0">
                          <a:latin typeface="Century Gothic" panose="020B0502020202020204" pitchFamily="34" charset="0"/>
                        </a:rPr>
                        <a:t>                    31 days</a:t>
                      </a:r>
                    </a:p>
                    <a:p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April </a:t>
                      </a:r>
                      <a:r>
                        <a:rPr lang="en-GB" sz="1000" dirty="0">
                          <a:latin typeface="Century Gothic" panose="020B0502020202020204" pitchFamily="34" charset="0"/>
                        </a:rPr>
                        <a:t>            30 days</a:t>
                      </a:r>
                    </a:p>
                    <a:p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May</a:t>
                      </a:r>
                      <a:r>
                        <a:rPr lang="en-GB" sz="1000" dirty="0">
                          <a:latin typeface="Century Gothic" panose="020B0502020202020204" pitchFamily="34" charset="0"/>
                        </a:rPr>
                        <a:t>                        31 days</a:t>
                      </a:r>
                    </a:p>
                    <a:p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June </a:t>
                      </a:r>
                      <a:r>
                        <a:rPr lang="en-GB" sz="1000" dirty="0">
                          <a:latin typeface="Century Gothic" panose="020B0502020202020204" pitchFamily="34" charset="0"/>
                        </a:rPr>
                        <a:t>            30 days</a:t>
                      </a:r>
                    </a:p>
                    <a:p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July </a:t>
                      </a:r>
                      <a:r>
                        <a:rPr lang="en-GB" sz="1000" dirty="0">
                          <a:latin typeface="Century Gothic" panose="020B0502020202020204" pitchFamily="34" charset="0"/>
                        </a:rPr>
                        <a:t>                        31 days</a:t>
                      </a:r>
                    </a:p>
                    <a:p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August   </a:t>
                      </a:r>
                      <a:r>
                        <a:rPr lang="en-GB" sz="1000" dirty="0">
                          <a:latin typeface="Century Gothic" panose="020B0502020202020204" pitchFamily="34" charset="0"/>
                        </a:rPr>
                        <a:t>                31 days</a:t>
                      </a:r>
                    </a:p>
                    <a:p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September</a:t>
                      </a:r>
                      <a:r>
                        <a:rPr lang="en-GB" sz="1000" dirty="0">
                          <a:latin typeface="Century Gothic" panose="020B0502020202020204" pitchFamily="34" charset="0"/>
                        </a:rPr>
                        <a:t>  30 days</a:t>
                      </a:r>
                    </a:p>
                    <a:p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October </a:t>
                      </a:r>
                      <a:r>
                        <a:rPr lang="en-GB" sz="1000" dirty="0">
                          <a:latin typeface="Century Gothic" panose="020B0502020202020204" pitchFamily="34" charset="0"/>
                        </a:rPr>
                        <a:t>                31 days</a:t>
                      </a:r>
                    </a:p>
                    <a:p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November</a:t>
                      </a:r>
                      <a:r>
                        <a:rPr lang="en-GB" sz="1000" dirty="0">
                          <a:latin typeface="Century Gothic" panose="020B0502020202020204" pitchFamily="34" charset="0"/>
                        </a:rPr>
                        <a:t>   30 days</a:t>
                      </a:r>
                    </a:p>
                    <a:p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December</a:t>
                      </a:r>
                      <a:r>
                        <a:rPr lang="en-GB" sz="1000" dirty="0">
                          <a:latin typeface="Century Gothic" panose="020B0502020202020204" pitchFamily="34" charset="0"/>
                        </a:rPr>
                        <a:t>             31 days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812960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47710A1E-A884-4289-A2A7-AEBA52732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139975"/>
              </p:ext>
            </p:extLst>
          </p:nvPr>
        </p:nvGraphicFramePr>
        <p:xfrm>
          <a:off x="4992653" y="695976"/>
          <a:ext cx="3994764" cy="1850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764">
                  <a:extLst>
                    <a:ext uri="{9D8B030D-6E8A-4147-A177-3AD203B41FA5}">
                      <a16:colId xmlns:a16="http://schemas.microsoft.com/office/drawing/2014/main" xmlns="" val="3035323740"/>
                    </a:ext>
                  </a:extLst>
                </a:gridCol>
              </a:tblGrid>
              <a:tr h="250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Perimeter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8399979"/>
                  </a:ext>
                </a:extLst>
              </a:tr>
              <a:tr h="159984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</a:rPr>
                        <a:t>Perimeter is the distance around a 2D shape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4755654"/>
                  </a:ext>
                </a:extLst>
              </a:tr>
            </a:tbl>
          </a:graphicData>
        </a:graphic>
      </p:graphicFrame>
      <p:graphicFrame>
        <p:nvGraphicFramePr>
          <p:cNvPr id="79" name="Table 4">
            <a:extLst>
              <a:ext uri="{FF2B5EF4-FFF2-40B4-BE49-F238E27FC236}">
                <a16:creationId xmlns:a16="http://schemas.microsoft.com/office/drawing/2014/main" xmlns="" id="{85A44955-43B9-4D29-AE2A-7152BD7C0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594934"/>
              </p:ext>
            </p:extLst>
          </p:nvPr>
        </p:nvGraphicFramePr>
        <p:xfrm>
          <a:off x="7815583" y="2648433"/>
          <a:ext cx="1171834" cy="239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834">
                  <a:extLst>
                    <a:ext uri="{9D8B030D-6E8A-4147-A177-3AD203B41FA5}">
                      <a16:colId xmlns:a16="http://schemas.microsoft.com/office/drawing/2014/main" xmlns="" val="3323056554"/>
                    </a:ext>
                  </a:extLst>
                </a:gridCol>
              </a:tblGrid>
              <a:tr h="322183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Lines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196140"/>
                  </a:ext>
                </a:extLst>
              </a:tr>
              <a:tr h="2004419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Parallel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Perpendicular</a:t>
                      </a:r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7505138"/>
                  </a:ext>
                </a:extLst>
              </a:tr>
            </a:tbl>
          </a:graphicData>
        </a:graphic>
      </p:graphicFrame>
      <p:pic>
        <p:nvPicPr>
          <p:cNvPr id="4117" name="Picture 4116">
            <a:extLst>
              <a:ext uri="{FF2B5EF4-FFF2-40B4-BE49-F238E27FC236}">
                <a16:creationId xmlns:a16="http://schemas.microsoft.com/office/drawing/2014/main" xmlns="" id="{4043A016-147E-4976-BBE3-488F90DC2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281" y="1252294"/>
            <a:ext cx="1618504" cy="1618504"/>
          </a:xfrm>
          <a:prstGeom prst="rect">
            <a:avLst/>
          </a:prstGeom>
        </p:spPr>
      </p:pic>
      <p:pic>
        <p:nvPicPr>
          <p:cNvPr id="4119" name="Picture 4118">
            <a:extLst>
              <a:ext uri="{FF2B5EF4-FFF2-40B4-BE49-F238E27FC236}">
                <a16:creationId xmlns:a16="http://schemas.microsoft.com/office/drawing/2014/main" xmlns="" id="{C6318404-525B-4199-9F44-FEF189BDF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58" y="1230597"/>
            <a:ext cx="1685658" cy="1686782"/>
          </a:xfrm>
          <a:prstGeom prst="rect">
            <a:avLst/>
          </a:prstGeom>
        </p:spPr>
      </p:pic>
      <p:pic>
        <p:nvPicPr>
          <p:cNvPr id="4123" name="Picture 4122">
            <a:extLst>
              <a:ext uri="{FF2B5EF4-FFF2-40B4-BE49-F238E27FC236}">
                <a16:creationId xmlns:a16="http://schemas.microsoft.com/office/drawing/2014/main" xmlns="" id="{AB1BF092-07C6-4EAF-9159-456D20C68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618" y="4804020"/>
            <a:ext cx="2156346" cy="1689137"/>
          </a:xfrm>
          <a:prstGeom prst="rect">
            <a:avLst/>
          </a:prstGeom>
        </p:spPr>
      </p:pic>
      <p:pic>
        <p:nvPicPr>
          <p:cNvPr id="4125" name="Picture 4124">
            <a:extLst>
              <a:ext uri="{FF2B5EF4-FFF2-40B4-BE49-F238E27FC236}">
                <a16:creationId xmlns:a16="http://schemas.microsoft.com/office/drawing/2014/main" xmlns="" id="{E45BF875-8EDC-40D0-AEFC-421B923959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383"/>
          <a:stretch/>
        </p:blipFill>
        <p:spPr>
          <a:xfrm>
            <a:off x="5045016" y="1170077"/>
            <a:ext cx="1895472" cy="134618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B5532E07-A368-4994-99E8-7F53BB5AA6FA}"/>
              </a:ext>
            </a:extLst>
          </p:cNvPr>
          <p:cNvCxnSpPr/>
          <p:nvPr/>
        </p:nvCxnSpPr>
        <p:spPr>
          <a:xfrm flipH="1">
            <a:off x="8257543" y="3107735"/>
            <a:ext cx="182454" cy="4235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97D7E5C-7087-4244-B178-FF86EBCB365F}"/>
              </a:ext>
            </a:extLst>
          </p:cNvPr>
          <p:cNvCxnSpPr/>
          <p:nvPr/>
        </p:nvCxnSpPr>
        <p:spPr>
          <a:xfrm flipH="1">
            <a:off x="8439997" y="3107735"/>
            <a:ext cx="182454" cy="4235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4E124DA-D98B-4D55-A509-F57320392561}"/>
              </a:ext>
            </a:extLst>
          </p:cNvPr>
          <p:cNvCxnSpPr>
            <a:cxnSpLocks/>
          </p:cNvCxnSpPr>
          <p:nvPr/>
        </p:nvCxnSpPr>
        <p:spPr>
          <a:xfrm>
            <a:off x="8348771" y="4202448"/>
            <a:ext cx="0" cy="4204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8198576-3D3E-4977-8D34-36BE0D9ED48F}"/>
              </a:ext>
            </a:extLst>
          </p:cNvPr>
          <p:cNvCxnSpPr>
            <a:cxnSpLocks/>
          </p:cNvCxnSpPr>
          <p:nvPr/>
        </p:nvCxnSpPr>
        <p:spPr>
          <a:xfrm flipH="1">
            <a:off x="8023346" y="4202448"/>
            <a:ext cx="6508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633CE32-CD0D-482A-B03D-DD19ADCC0B50}"/>
              </a:ext>
            </a:extLst>
          </p:cNvPr>
          <p:cNvCxnSpPr/>
          <p:nvPr/>
        </p:nvCxnSpPr>
        <p:spPr>
          <a:xfrm flipH="1">
            <a:off x="5153025" y="5584825"/>
            <a:ext cx="561975" cy="4921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570FE63-7DA4-4E6E-A7E9-44C7564532A8}"/>
              </a:ext>
            </a:extLst>
          </p:cNvPr>
          <p:cNvCxnSpPr/>
          <p:nvPr/>
        </p:nvCxnSpPr>
        <p:spPr>
          <a:xfrm>
            <a:off x="5153025" y="6080125"/>
            <a:ext cx="7584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xmlns="" id="{A3390915-5518-4FD9-A973-F8BB47802E03}"/>
              </a:ext>
            </a:extLst>
          </p:cNvPr>
          <p:cNvSpPr/>
          <p:nvPr/>
        </p:nvSpPr>
        <p:spPr>
          <a:xfrm>
            <a:off x="5140392" y="5952813"/>
            <a:ext cx="238324" cy="209198"/>
          </a:xfrm>
          <a:prstGeom prst="arc">
            <a:avLst>
              <a:gd name="adj1" fmla="val 17418778"/>
              <a:gd name="adj2" fmla="val 49905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73E1187-77E5-428D-B7A0-EC8A7901A77E}"/>
              </a:ext>
            </a:extLst>
          </p:cNvPr>
          <p:cNvCxnSpPr/>
          <p:nvPr/>
        </p:nvCxnSpPr>
        <p:spPr>
          <a:xfrm>
            <a:off x="6055519" y="5481638"/>
            <a:ext cx="0" cy="595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1034DCF-F40C-49E4-8853-9328C0D1FC9F}"/>
              </a:ext>
            </a:extLst>
          </p:cNvPr>
          <p:cNvCxnSpPr/>
          <p:nvPr/>
        </p:nvCxnSpPr>
        <p:spPr>
          <a:xfrm>
            <a:off x="6060281" y="6076950"/>
            <a:ext cx="845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BD06D21-CD5F-4B71-84A3-B6937557B103}"/>
              </a:ext>
            </a:extLst>
          </p:cNvPr>
          <p:cNvCxnSpPr>
            <a:cxnSpLocks/>
          </p:cNvCxnSpPr>
          <p:nvPr/>
        </p:nvCxnSpPr>
        <p:spPr>
          <a:xfrm>
            <a:off x="6055519" y="5920700"/>
            <a:ext cx="1338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CE461D4-8549-4F1D-A1CF-8CD82CC6B7FE}"/>
              </a:ext>
            </a:extLst>
          </p:cNvPr>
          <p:cNvCxnSpPr/>
          <p:nvPr/>
        </p:nvCxnSpPr>
        <p:spPr>
          <a:xfrm>
            <a:off x="6191250" y="5919053"/>
            <a:ext cx="0" cy="157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50D39003-1AE8-4EEC-9707-52C2143DAD5A}"/>
              </a:ext>
            </a:extLst>
          </p:cNvPr>
          <p:cNvCxnSpPr/>
          <p:nvPr/>
        </p:nvCxnSpPr>
        <p:spPr>
          <a:xfrm>
            <a:off x="6960408" y="5624393"/>
            <a:ext cx="374446" cy="412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Straight Connector 4096">
            <a:extLst>
              <a:ext uri="{FF2B5EF4-FFF2-40B4-BE49-F238E27FC236}">
                <a16:creationId xmlns:a16="http://schemas.microsoft.com/office/drawing/2014/main" xmlns="" id="{C54A996D-8E72-4FBC-9E06-C7A2B22C3284}"/>
              </a:ext>
            </a:extLst>
          </p:cNvPr>
          <p:cNvCxnSpPr/>
          <p:nvPr/>
        </p:nvCxnSpPr>
        <p:spPr>
          <a:xfrm>
            <a:off x="7325136" y="6034088"/>
            <a:ext cx="4615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1990DB80-6921-4722-BA72-BEF4BFA2E920}"/>
              </a:ext>
            </a:extLst>
          </p:cNvPr>
          <p:cNvCxnSpPr/>
          <p:nvPr/>
        </p:nvCxnSpPr>
        <p:spPr>
          <a:xfrm>
            <a:off x="8282174" y="5936146"/>
            <a:ext cx="4615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A7F72232-04CB-44B4-9658-C84BA56B89C4}"/>
              </a:ext>
            </a:extLst>
          </p:cNvPr>
          <p:cNvCxnSpPr/>
          <p:nvPr/>
        </p:nvCxnSpPr>
        <p:spPr>
          <a:xfrm>
            <a:off x="7909926" y="5524023"/>
            <a:ext cx="374446" cy="412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Arc 4099">
            <a:extLst>
              <a:ext uri="{FF2B5EF4-FFF2-40B4-BE49-F238E27FC236}">
                <a16:creationId xmlns:a16="http://schemas.microsoft.com/office/drawing/2014/main" xmlns="" id="{2147B60B-CC35-40C1-916F-13F3353ABF13}"/>
              </a:ext>
            </a:extLst>
          </p:cNvPr>
          <p:cNvSpPr/>
          <p:nvPr/>
        </p:nvSpPr>
        <p:spPr>
          <a:xfrm rot="11447534">
            <a:off x="8190900" y="5867176"/>
            <a:ext cx="172801" cy="168089"/>
          </a:xfrm>
          <a:prstGeom prst="arc">
            <a:avLst>
              <a:gd name="adj1" fmla="val 9546239"/>
              <a:gd name="adj2" fmla="val 262297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02" name="Arc 4101">
            <a:extLst>
              <a:ext uri="{FF2B5EF4-FFF2-40B4-BE49-F238E27FC236}">
                <a16:creationId xmlns:a16="http://schemas.microsoft.com/office/drawing/2014/main" xmlns="" id="{CF5EBEEF-C60F-4693-8FC6-9CF342DFA197}"/>
              </a:ext>
            </a:extLst>
          </p:cNvPr>
          <p:cNvSpPr/>
          <p:nvPr/>
        </p:nvSpPr>
        <p:spPr>
          <a:xfrm rot="19511101">
            <a:off x="7252910" y="5910075"/>
            <a:ext cx="203521" cy="210839"/>
          </a:xfrm>
          <a:prstGeom prst="arc">
            <a:avLst>
              <a:gd name="adj1" fmla="val 14887566"/>
              <a:gd name="adj2" fmla="val 288296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03" name="TextBox 4102">
            <a:extLst>
              <a:ext uri="{FF2B5EF4-FFF2-40B4-BE49-F238E27FC236}">
                <a16:creationId xmlns:a16="http://schemas.microsoft.com/office/drawing/2014/main" xmlns="" id="{DEF871BE-3F38-456F-99AE-CF6BA3218EC8}"/>
              </a:ext>
            </a:extLst>
          </p:cNvPr>
          <p:cNvSpPr txBox="1"/>
          <p:nvPr/>
        </p:nvSpPr>
        <p:spPr>
          <a:xfrm>
            <a:off x="5160562" y="6114207"/>
            <a:ext cx="7568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Acute angle</a:t>
            </a:r>
          </a:p>
          <a:p>
            <a:pPr algn="ctr"/>
            <a:r>
              <a:rPr lang="en-US" sz="500" dirty="0">
                <a:latin typeface="Century Gothic" panose="020B0502020202020204" pitchFamily="34" charset="0"/>
              </a:rPr>
              <a:t>Less than 90</a:t>
            </a:r>
            <a:r>
              <a:rPr lang="en-GB" sz="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°</a:t>
            </a:r>
            <a:endParaRPr lang="en-GB" sz="500" dirty="0">
              <a:latin typeface="Century Gothic" panose="020B0502020202020204" pitchFamily="34" charset="0"/>
            </a:endParaRPr>
          </a:p>
        </p:txBody>
      </p:sp>
      <p:sp>
        <p:nvSpPr>
          <p:cNvPr id="4104" name="TextBox 4103">
            <a:extLst>
              <a:ext uri="{FF2B5EF4-FFF2-40B4-BE49-F238E27FC236}">
                <a16:creationId xmlns:a16="http://schemas.microsoft.com/office/drawing/2014/main" xmlns="" id="{2C2CC1AF-49A6-4D6D-B650-09BB414EE5A0}"/>
              </a:ext>
            </a:extLst>
          </p:cNvPr>
          <p:cNvSpPr txBox="1"/>
          <p:nvPr/>
        </p:nvSpPr>
        <p:spPr>
          <a:xfrm>
            <a:off x="6080961" y="6114207"/>
            <a:ext cx="7568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Right angle</a:t>
            </a:r>
          </a:p>
          <a:p>
            <a:pPr algn="ctr"/>
            <a:r>
              <a:rPr lang="en-US" sz="500" dirty="0">
                <a:latin typeface="Century Gothic" panose="020B0502020202020204" pitchFamily="34" charset="0"/>
              </a:rPr>
              <a:t>Exactly 90</a:t>
            </a:r>
            <a:r>
              <a:rPr lang="en-GB" sz="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°</a:t>
            </a:r>
            <a:endParaRPr lang="en-GB" sz="500" dirty="0">
              <a:latin typeface="Century Gothic" panose="020B0502020202020204" pitchFamily="34" charset="0"/>
            </a:endParaRPr>
          </a:p>
        </p:txBody>
      </p:sp>
      <p:sp>
        <p:nvSpPr>
          <p:cNvPr id="4105" name="TextBox 4104">
            <a:extLst>
              <a:ext uri="{FF2B5EF4-FFF2-40B4-BE49-F238E27FC236}">
                <a16:creationId xmlns:a16="http://schemas.microsoft.com/office/drawing/2014/main" xmlns="" id="{92F59C5C-224B-4A76-9E5A-601D1B430FD9}"/>
              </a:ext>
            </a:extLst>
          </p:cNvPr>
          <p:cNvSpPr txBox="1"/>
          <p:nvPr/>
        </p:nvSpPr>
        <p:spPr>
          <a:xfrm>
            <a:off x="6926272" y="6061887"/>
            <a:ext cx="95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Obtuse angle</a:t>
            </a:r>
          </a:p>
          <a:p>
            <a:pPr algn="ctr"/>
            <a:r>
              <a:rPr lang="en-US" sz="500" dirty="0">
                <a:latin typeface="Century Gothic" panose="020B0502020202020204" pitchFamily="34" charset="0"/>
              </a:rPr>
              <a:t>More than 90</a:t>
            </a:r>
            <a:r>
              <a:rPr lang="en-GB" sz="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°</a:t>
            </a:r>
          </a:p>
          <a:p>
            <a:pPr algn="ctr"/>
            <a:r>
              <a:rPr lang="en-US" sz="500" dirty="0">
                <a:latin typeface="Century Gothic" panose="020B0502020202020204" pitchFamily="34" charset="0"/>
              </a:rPr>
              <a:t>Less than 180</a:t>
            </a:r>
            <a:r>
              <a:rPr lang="en-GB" sz="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°</a:t>
            </a:r>
            <a:endParaRPr lang="en-GB" sz="500" dirty="0">
              <a:latin typeface="Century Gothic" panose="020B0502020202020204" pitchFamily="34" charset="0"/>
            </a:endParaRPr>
          </a:p>
          <a:p>
            <a:pPr algn="ctr"/>
            <a:endParaRPr lang="en-GB" sz="500" dirty="0">
              <a:latin typeface="Century Gothic" panose="020B0502020202020204" pitchFamily="34" charset="0"/>
            </a:endParaRPr>
          </a:p>
        </p:txBody>
      </p:sp>
      <p:sp>
        <p:nvSpPr>
          <p:cNvPr id="4106" name="TextBox 4105">
            <a:extLst>
              <a:ext uri="{FF2B5EF4-FFF2-40B4-BE49-F238E27FC236}">
                <a16:creationId xmlns:a16="http://schemas.microsoft.com/office/drawing/2014/main" xmlns="" id="{E4930B85-89F2-43DE-8A39-48DD468A65A7}"/>
              </a:ext>
            </a:extLst>
          </p:cNvPr>
          <p:cNvSpPr txBox="1"/>
          <p:nvPr/>
        </p:nvSpPr>
        <p:spPr>
          <a:xfrm>
            <a:off x="7948224" y="6061887"/>
            <a:ext cx="95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Reflex angle</a:t>
            </a:r>
          </a:p>
          <a:p>
            <a:pPr algn="ctr"/>
            <a:r>
              <a:rPr lang="en-US" sz="500" dirty="0">
                <a:latin typeface="Century Gothic" panose="020B0502020202020204" pitchFamily="34" charset="0"/>
              </a:rPr>
              <a:t>More than 180</a:t>
            </a:r>
            <a:r>
              <a:rPr lang="en-GB" sz="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°</a:t>
            </a:r>
          </a:p>
          <a:p>
            <a:pPr algn="ctr"/>
            <a:r>
              <a:rPr lang="en-US" sz="500" dirty="0">
                <a:latin typeface="Century Gothic" panose="020B0502020202020204" pitchFamily="34" charset="0"/>
              </a:rPr>
              <a:t>Less than 360</a:t>
            </a:r>
            <a:r>
              <a:rPr lang="en-GB" sz="6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°</a:t>
            </a:r>
            <a:endParaRPr lang="en-GB" sz="500" dirty="0">
              <a:latin typeface="Century Gothic" panose="020B0502020202020204" pitchFamily="34" charset="0"/>
            </a:endParaRPr>
          </a:p>
          <a:p>
            <a:pPr algn="ctr"/>
            <a:endParaRPr lang="en-GB" sz="5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107" name="Table 4107">
            <a:extLst>
              <a:ext uri="{FF2B5EF4-FFF2-40B4-BE49-F238E27FC236}">
                <a16:creationId xmlns:a16="http://schemas.microsoft.com/office/drawing/2014/main" xmlns="" id="{4D52CE51-5C62-4943-96E6-DF6FCE20C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633691"/>
              </p:ext>
            </p:extLst>
          </p:nvPr>
        </p:nvGraphicFramePr>
        <p:xfrm>
          <a:off x="5081155" y="3126483"/>
          <a:ext cx="2612676" cy="179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92">
                  <a:extLst>
                    <a:ext uri="{9D8B030D-6E8A-4147-A177-3AD203B41FA5}">
                      <a16:colId xmlns:a16="http://schemas.microsoft.com/office/drawing/2014/main" xmlns="" val="2108090139"/>
                    </a:ext>
                  </a:extLst>
                </a:gridCol>
                <a:gridCol w="870892">
                  <a:extLst>
                    <a:ext uri="{9D8B030D-6E8A-4147-A177-3AD203B41FA5}">
                      <a16:colId xmlns:a16="http://schemas.microsoft.com/office/drawing/2014/main" xmlns="" val="3010343039"/>
                    </a:ext>
                  </a:extLst>
                </a:gridCol>
                <a:gridCol w="870892">
                  <a:extLst>
                    <a:ext uri="{9D8B030D-6E8A-4147-A177-3AD203B41FA5}">
                      <a16:colId xmlns:a16="http://schemas.microsoft.com/office/drawing/2014/main" xmlns="" val="3922755452"/>
                    </a:ext>
                  </a:extLst>
                </a:gridCol>
              </a:tblGrid>
              <a:tr h="230093"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Polygon/Shape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Regular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Irregular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1128866"/>
                  </a:ext>
                </a:extLst>
              </a:tr>
              <a:tr h="261522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Triangle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2459596"/>
                  </a:ext>
                </a:extLst>
              </a:tr>
              <a:tr h="261522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Quadrilateral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335096"/>
                  </a:ext>
                </a:extLst>
              </a:tr>
              <a:tr h="261522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Pentagon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4930267"/>
                  </a:ext>
                </a:extLst>
              </a:tr>
              <a:tr h="261522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Hexagon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8968998"/>
                  </a:ext>
                </a:extLst>
              </a:tr>
              <a:tr h="261522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Heptagon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7756221"/>
                  </a:ext>
                </a:extLst>
              </a:tr>
              <a:tr h="261522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Octagon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726621"/>
                  </a:ext>
                </a:extLst>
              </a:tr>
            </a:tbl>
          </a:graphicData>
        </a:graphic>
      </p:graphicFrame>
      <p:sp>
        <p:nvSpPr>
          <p:cNvPr id="4108" name="Flowchart: Extract 4107">
            <a:extLst>
              <a:ext uri="{FF2B5EF4-FFF2-40B4-BE49-F238E27FC236}">
                <a16:creationId xmlns:a16="http://schemas.microsoft.com/office/drawing/2014/main" xmlns="" id="{D705458A-AF0A-49DB-9AE7-1AAB0136FC50}"/>
              </a:ext>
            </a:extLst>
          </p:cNvPr>
          <p:cNvSpPr/>
          <p:nvPr/>
        </p:nvSpPr>
        <p:spPr>
          <a:xfrm>
            <a:off x="6249845" y="3379214"/>
            <a:ext cx="208961" cy="207121"/>
          </a:xfrm>
          <a:prstGeom prst="flowChartExtract">
            <a:avLst/>
          </a:prstGeom>
          <a:solidFill>
            <a:srgbClr val="9609FF"/>
          </a:solidFill>
          <a:ln>
            <a:solidFill>
              <a:srgbClr val="600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xmlns="" id="{E1925226-CAA6-4B3C-8ACB-B6C1B33E959B}"/>
              </a:ext>
            </a:extLst>
          </p:cNvPr>
          <p:cNvSpPr/>
          <p:nvPr/>
        </p:nvSpPr>
        <p:spPr>
          <a:xfrm>
            <a:off x="6249413" y="3641097"/>
            <a:ext cx="208961" cy="20896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10" name="Pentagon 4109">
            <a:extLst>
              <a:ext uri="{FF2B5EF4-FFF2-40B4-BE49-F238E27FC236}">
                <a16:creationId xmlns:a16="http://schemas.microsoft.com/office/drawing/2014/main" xmlns="" id="{7E0B4BA9-FBEC-49FC-97EA-714CFE918ED8}"/>
              </a:ext>
            </a:extLst>
          </p:cNvPr>
          <p:cNvSpPr/>
          <p:nvPr/>
        </p:nvSpPr>
        <p:spPr>
          <a:xfrm>
            <a:off x="6231409" y="3896366"/>
            <a:ext cx="231413" cy="220393"/>
          </a:xfrm>
          <a:prstGeom prst="pentagon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11" name="Hexagon 4110">
            <a:extLst>
              <a:ext uri="{FF2B5EF4-FFF2-40B4-BE49-F238E27FC236}">
                <a16:creationId xmlns:a16="http://schemas.microsoft.com/office/drawing/2014/main" xmlns="" id="{E17A0AAB-12A7-4230-BC1F-41CC9F0AB2F8}"/>
              </a:ext>
            </a:extLst>
          </p:cNvPr>
          <p:cNvSpPr/>
          <p:nvPr/>
        </p:nvSpPr>
        <p:spPr>
          <a:xfrm>
            <a:off x="6246443" y="4163087"/>
            <a:ext cx="231413" cy="214563"/>
          </a:xfrm>
          <a:prstGeom prst="hexag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12" name="Heptagon 4111">
            <a:extLst>
              <a:ext uri="{FF2B5EF4-FFF2-40B4-BE49-F238E27FC236}">
                <a16:creationId xmlns:a16="http://schemas.microsoft.com/office/drawing/2014/main" xmlns="" id="{0D56038F-729E-4E18-BCB4-525DD1678C36}"/>
              </a:ext>
            </a:extLst>
          </p:cNvPr>
          <p:cNvSpPr/>
          <p:nvPr/>
        </p:nvSpPr>
        <p:spPr>
          <a:xfrm>
            <a:off x="6260112" y="4418192"/>
            <a:ext cx="231413" cy="231413"/>
          </a:xfrm>
          <a:prstGeom prst="heptagon">
            <a:avLst/>
          </a:prstGeom>
          <a:solidFill>
            <a:srgbClr val="D60093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13" name="Octagon 4112">
            <a:extLst>
              <a:ext uri="{FF2B5EF4-FFF2-40B4-BE49-F238E27FC236}">
                <a16:creationId xmlns:a16="http://schemas.microsoft.com/office/drawing/2014/main" xmlns="" id="{0E5FD1A7-4CD3-42CA-87D9-CB2A4370D9C9}"/>
              </a:ext>
            </a:extLst>
          </p:cNvPr>
          <p:cNvSpPr/>
          <p:nvPr/>
        </p:nvSpPr>
        <p:spPr>
          <a:xfrm>
            <a:off x="6270897" y="4687891"/>
            <a:ext cx="220628" cy="220628"/>
          </a:xfrm>
          <a:prstGeom prst="octagon">
            <a:avLst/>
          </a:prstGeom>
          <a:solidFill>
            <a:srgbClr val="0099CC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xmlns="" id="{7530EE08-3F67-4F06-8A37-9362EF644A81}"/>
              </a:ext>
            </a:extLst>
          </p:cNvPr>
          <p:cNvSpPr/>
          <p:nvPr/>
        </p:nvSpPr>
        <p:spPr>
          <a:xfrm>
            <a:off x="7104619" y="3650168"/>
            <a:ext cx="208961" cy="208961"/>
          </a:xfrm>
          <a:custGeom>
            <a:avLst/>
            <a:gdLst>
              <a:gd name="connsiteX0" fmla="*/ 0 w 208961"/>
              <a:gd name="connsiteY0" fmla="*/ 0 h 208961"/>
              <a:gd name="connsiteX1" fmla="*/ 208961 w 208961"/>
              <a:gd name="connsiteY1" fmla="*/ 0 h 208961"/>
              <a:gd name="connsiteX2" fmla="*/ 208961 w 208961"/>
              <a:gd name="connsiteY2" fmla="*/ 208961 h 208961"/>
              <a:gd name="connsiteX3" fmla="*/ 0 w 208961"/>
              <a:gd name="connsiteY3" fmla="*/ 208961 h 208961"/>
              <a:gd name="connsiteX4" fmla="*/ 0 w 208961"/>
              <a:gd name="connsiteY4" fmla="*/ 0 h 208961"/>
              <a:gd name="connsiteX0" fmla="*/ 0 w 208961"/>
              <a:gd name="connsiteY0" fmla="*/ 0 h 208961"/>
              <a:gd name="connsiteX1" fmla="*/ 66086 w 208961"/>
              <a:gd name="connsiteY1" fmla="*/ 150019 h 208961"/>
              <a:gd name="connsiteX2" fmla="*/ 208961 w 208961"/>
              <a:gd name="connsiteY2" fmla="*/ 208961 h 208961"/>
              <a:gd name="connsiteX3" fmla="*/ 0 w 208961"/>
              <a:gd name="connsiteY3" fmla="*/ 208961 h 208961"/>
              <a:gd name="connsiteX4" fmla="*/ 0 w 208961"/>
              <a:gd name="connsiteY4" fmla="*/ 0 h 20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961" h="208961">
                <a:moveTo>
                  <a:pt x="0" y="0"/>
                </a:moveTo>
                <a:lnTo>
                  <a:pt x="66086" y="150019"/>
                </a:lnTo>
                <a:lnTo>
                  <a:pt x="208961" y="208961"/>
                </a:lnTo>
                <a:lnTo>
                  <a:pt x="0" y="2089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Pentagon 34">
            <a:extLst>
              <a:ext uri="{FF2B5EF4-FFF2-40B4-BE49-F238E27FC236}">
                <a16:creationId xmlns:a16="http://schemas.microsoft.com/office/drawing/2014/main" xmlns="" id="{6647E987-91B2-406A-B35C-6ABA4CE61259}"/>
              </a:ext>
            </a:extLst>
          </p:cNvPr>
          <p:cNvSpPr/>
          <p:nvPr/>
        </p:nvSpPr>
        <p:spPr>
          <a:xfrm>
            <a:off x="6978878" y="3922055"/>
            <a:ext cx="492017" cy="177530"/>
          </a:xfrm>
          <a:custGeom>
            <a:avLst/>
            <a:gdLst>
              <a:gd name="connsiteX0" fmla="*/ 0 w 231413"/>
              <a:gd name="connsiteY0" fmla="*/ 84182 h 220393"/>
              <a:gd name="connsiteX1" fmla="*/ 115707 w 231413"/>
              <a:gd name="connsiteY1" fmla="*/ 0 h 220393"/>
              <a:gd name="connsiteX2" fmla="*/ 231413 w 231413"/>
              <a:gd name="connsiteY2" fmla="*/ 84182 h 220393"/>
              <a:gd name="connsiteX3" fmla="*/ 187217 w 231413"/>
              <a:gd name="connsiteY3" fmla="*/ 220392 h 220393"/>
              <a:gd name="connsiteX4" fmla="*/ 44196 w 231413"/>
              <a:gd name="connsiteY4" fmla="*/ 220392 h 220393"/>
              <a:gd name="connsiteX5" fmla="*/ 0 w 231413"/>
              <a:gd name="connsiteY5" fmla="*/ 84182 h 220393"/>
              <a:gd name="connsiteX0" fmla="*/ 55816 w 187217"/>
              <a:gd name="connsiteY0" fmla="*/ 88944 h 220392"/>
              <a:gd name="connsiteX1" fmla="*/ 71511 w 187217"/>
              <a:gd name="connsiteY1" fmla="*/ 0 h 220392"/>
              <a:gd name="connsiteX2" fmla="*/ 187217 w 187217"/>
              <a:gd name="connsiteY2" fmla="*/ 84182 h 220392"/>
              <a:gd name="connsiteX3" fmla="*/ 143021 w 187217"/>
              <a:gd name="connsiteY3" fmla="*/ 220392 h 220392"/>
              <a:gd name="connsiteX4" fmla="*/ 0 w 187217"/>
              <a:gd name="connsiteY4" fmla="*/ 220392 h 220392"/>
              <a:gd name="connsiteX5" fmla="*/ 55816 w 187217"/>
              <a:gd name="connsiteY5" fmla="*/ 88944 h 220392"/>
              <a:gd name="connsiteX0" fmla="*/ 55816 w 187217"/>
              <a:gd name="connsiteY0" fmla="*/ 88944 h 220392"/>
              <a:gd name="connsiteX1" fmla="*/ 71511 w 187217"/>
              <a:gd name="connsiteY1" fmla="*/ 0 h 220392"/>
              <a:gd name="connsiteX2" fmla="*/ 187217 w 187217"/>
              <a:gd name="connsiteY2" fmla="*/ 84182 h 220392"/>
              <a:gd name="connsiteX3" fmla="*/ 114446 w 187217"/>
              <a:gd name="connsiteY3" fmla="*/ 148955 h 220392"/>
              <a:gd name="connsiteX4" fmla="*/ 0 w 187217"/>
              <a:gd name="connsiteY4" fmla="*/ 220392 h 220392"/>
              <a:gd name="connsiteX5" fmla="*/ 55816 w 187217"/>
              <a:gd name="connsiteY5" fmla="*/ 88944 h 220392"/>
              <a:gd name="connsiteX0" fmla="*/ 55816 w 492017"/>
              <a:gd name="connsiteY0" fmla="*/ 88944 h 220392"/>
              <a:gd name="connsiteX1" fmla="*/ 71511 w 492017"/>
              <a:gd name="connsiteY1" fmla="*/ 0 h 220392"/>
              <a:gd name="connsiteX2" fmla="*/ 492017 w 492017"/>
              <a:gd name="connsiteY2" fmla="*/ 165144 h 220392"/>
              <a:gd name="connsiteX3" fmla="*/ 114446 w 492017"/>
              <a:gd name="connsiteY3" fmla="*/ 148955 h 220392"/>
              <a:gd name="connsiteX4" fmla="*/ 0 w 492017"/>
              <a:gd name="connsiteY4" fmla="*/ 220392 h 220392"/>
              <a:gd name="connsiteX5" fmla="*/ 55816 w 492017"/>
              <a:gd name="connsiteY5" fmla="*/ 88944 h 220392"/>
              <a:gd name="connsiteX0" fmla="*/ 55816 w 492017"/>
              <a:gd name="connsiteY0" fmla="*/ 46082 h 177530"/>
              <a:gd name="connsiteX1" fmla="*/ 466799 w 492017"/>
              <a:gd name="connsiteY1" fmla="*/ 0 h 177530"/>
              <a:gd name="connsiteX2" fmla="*/ 492017 w 492017"/>
              <a:gd name="connsiteY2" fmla="*/ 122282 h 177530"/>
              <a:gd name="connsiteX3" fmla="*/ 114446 w 492017"/>
              <a:gd name="connsiteY3" fmla="*/ 106093 h 177530"/>
              <a:gd name="connsiteX4" fmla="*/ 0 w 492017"/>
              <a:gd name="connsiteY4" fmla="*/ 177530 h 177530"/>
              <a:gd name="connsiteX5" fmla="*/ 55816 w 492017"/>
              <a:gd name="connsiteY5" fmla="*/ 46082 h 17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017" h="177530">
                <a:moveTo>
                  <a:pt x="55816" y="46082"/>
                </a:moveTo>
                <a:lnTo>
                  <a:pt x="466799" y="0"/>
                </a:lnTo>
                <a:lnTo>
                  <a:pt x="492017" y="122282"/>
                </a:lnTo>
                <a:lnTo>
                  <a:pt x="114446" y="106093"/>
                </a:lnTo>
                <a:lnTo>
                  <a:pt x="0" y="177530"/>
                </a:lnTo>
                <a:lnTo>
                  <a:pt x="55816" y="46082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xmlns="" id="{A88B7B27-52E4-4F93-ADED-432CDC72C09A}"/>
              </a:ext>
            </a:extLst>
          </p:cNvPr>
          <p:cNvSpPr/>
          <p:nvPr/>
        </p:nvSpPr>
        <p:spPr>
          <a:xfrm>
            <a:off x="6925866" y="4160751"/>
            <a:ext cx="545030" cy="214563"/>
          </a:xfrm>
          <a:custGeom>
            <a:avLst/>
            <a:gdLst>
              <a:gd name="connsiteX0" fmla="*/ 0 w 231413"/>
              <a:gd name="connsiteY0" fmla="*/ 107282 h 214563"/>
              <a:gd name="connsiteX1" fmla="*/ 53641 w 231413"/>
              <a:gd name="connsiteY1" fmla="*/ 0 h 214563"/>
              <a:gd name="connsiteX2" fmla="*/ 177772 w 231413"/>
              <a:gd name="connsiteY2" fmla="*/ 0 h 214563"/>
              <a:gd name="connsiteX3" fmla="*/ 231413 w 231413"/>
              <a:gd name="connsiteY3" fmla="*/ 107282 h 214563"/>
              <a:gd name="connsiteX4" fmla="*/ 177772 w 231413"/>
              <a:gd name="connsiteY4" fmla="*/ 214563 h 214563"/>
              <a:gd name="connsiteX5" fmla="*/ 53641 w 231413"/>
              <a:gd name="connsiteY5" fmla="*/ 214563 h 214563"/>
              <a:gd name="connsiteX6" fmla="*/ 0 w 231413"/>
              <a:gd name="connsiteY6" fmla="*/ 107282 h 214563"/>
              <a:gd name="connsiteX0" fmla="*/ 0 w 511147"/>
              <a:gd name="connsiteY0" fmla="*/ 116807 h 224088"/>
              <a:gd name="connsiteX1" fmla="*/ 53641 w 511147"/>
              <a:gd name="connsiteY1" fmla="*/ 9525 h 224088"/>
              <a:gd name="connsiteX2" fmla="*/ 511147 w 511147"/>
              <a:gd name="connsiteY2" fmla="*/ 0 h 224088"/>
              <a:gd name="connsiteX3" fmla="*/ 231413 w 511147"/>
              <a:gd name="connsiteY3" fmla="*/ 116807 h 224088"/>
              <a:gd name="connsiteX4" fmla="*/ 177772 w 511147"/>
              <a:gd name="connsiteY4" fmla="*/ 224088 h 224088"/>
              <a:gd name="connsiteX5" fmla="*/ 53641 w 511147"/>
              <a:gd name="connsiteY5" fmla="*/ 224088 h 224088"/>
              <a:gd name="connsiteX6" fmla="*/ 0 w 511147"/>
              <a:gd name="connsiteY6" fmla="*/ 116807 h 224088"/>
              <a:gd name="connsiteX0" fmla="*/ 0 w 511147"/>
              <a:gd name="connsiteY0" fmla="*/ 116807 h 224088"/>
              <a:gd name="connsiteX1" fmla="*/ 53641 w 511147"/>
              <a:gd name="connsiteY1" fmla="*/ 9525 h 224088"/>
              <a:gd name="connsiteX2" fmla="*/ 511147 w 511147"/>
              <a:gd name="connsiteY2" fmla="*/ 0 h 224088"/>
              <a:gd name="connsiteX3" fmla="*/ 293326 w 511147"/>
              <a:gd name="connsiteY3" fmla="*/ 145382 h 224088"/>
              <a:gd name="connsiteX4" fmla="*/ 177772 w 511147"/>
              <a:gd name="connsiteY4" fmla="*/ 224088 h 224088"/>
              <a:gd name="connsiteX5" fmla="*/ 53641 w 511147"/>
              <a:gd name="connsiteY5" fmla="*/ 224088 h 224088"/>
              <a:gd name="connsiteX6" fmla="*/ 0 w 511147"/>
              <a:gd name="connsiteY6" fmla="*/ 116807 h 224088"/>
              <a:gd name="connsiteX0" fmla="*/ 0 w 615922"/>
              <a:gd name="connsiteY0" fmla="*/ 45369 h 224088"/>
              <a:gd name="connsiteX1" fmla="*/ 158416 w 615922"/>
              <a:gd name="connsiteY1" fmla="*/ 9525 h 224088"/>
              <a:gd name="connsiteX2" fmla="*/ 615922 w 615922"/>
              <a:gd name="connsiteY2" fmla="*/ 0 h 224088"/>
              <a:gd name="connsiteX3" fmla="*/ 398101 w 615922"/>
              <a:gd name="connsiteY3" fmla="*/ 145382 h 224088"/>
              <a:gd name="connsiteX4" fmla="*/ 282547 w 615922"/>
              <a:gd name="connsiteY4" fmla="*/ 224088 h 224088"/>
              <a:gd name="connsiteX5" fmla="*/ 158416 w 615922"/>
              <a:gd name="connsiteY5" fmla="*/ 224088 h 224088"/>
              <a:gd name="connsiteX6" fmla="*/ 0 w 615922"/>
              <a:gd name="connsiteY6" fmla="*/ 45369 h 224088"/>
              <a:gd name="connsiteX0" fmla="*/ 0 w 615922"/>
              <a:gd name="connsiteY0" fmla="*/ 45369 h 224088"/>
              <a:gd name="connsiteX1" fmla="*/ 158416 w 615922"/>
              <a:gd name="connsiteY1" fmla="*/ 9525 h 224088"/>
              <a:gd name="connsiteX2" fmla="*/ 615922 w 615922"/>
              <a:gd name="connsiteY2" fmla="*/ 0 h 224088"/>
              <a:gd name="connsiteX3" fmla="*/ 398101 w 615922"/>
              <a:gd name="connsiteY3" fmla="*/ 145382 h 224088"/>
              <a:gd name="connsiteX4" fmla="*/ 282547 w 615922"/>
              <a:gd name="connsiteY4" fmla="*/ 224088 h 224088"/>
              <a:gd name="connsiteX5" fmla="*/ 148891 w 615922"/>
              <a:gd name="connsiteY5" fmla="*/ 162176 h 224088"/>
              <a:gd name="connsiteX6" fmla="*/ 0 w 615922"/>
              <a:gd name="connsiteY6" fmla="*/ 45369 h 224088"/>
              <a:gd name="connsiteX0" fmla="*/ 0 w 615922"/>
              <a:gd name="connsiteY0" fmla="*/ 45369 h 224088"/>
              <a:gd name="connsiteX1" fmla="*/ 158416 w 615922"/>
              <a:gd name="connsiteY1" fmla="*/ 9525 h 224088"/>
              <a:gd name="connsiteX2" fmla="*/ 615922 w 615922"/>
              <a:gd name="connsiteY2" fmla="*/ 0 h 224088"/>
              <a:gd name="connsiteX3" fmla="*/ 398101 w 615922"/>
              <a:gd name="connsiteY3" fmla="*/ 145382 h 224088"/>
              <a:gd name="connsiteX4" fmla="*/ 282547 w 615922"/>
              <a:gd name="connsiteY4" fmla="*/ 224088 h 224088"/>
              <a:gd name="connsiteX5" fmla="*/ 248904 w 615922"/>
              <a:gd name="connsiteY5" fmla="*/ 119313 h 224088"/>
              <a:gd name="connsiteX6" fmla="*/ 0 w 615922"/>
              <a:gd name="connsiteY6" fmla="*/ 45369 h 224088"/>
              <a:gd name="connsiteX0" fmla="*/ 0 w 615922"/>
              <a:gd name="connsiteY0" fmla="*/ 45369 h 224088"/>
              <a:gd name="connsiteX1" fmla="*/ 158416 w 615922"/>
              <a:gd name="connsiteY1" fmla="*/ 9525 h 224088"/>
              <a:gd name="connsiteX2" fmla="*/ 615922 w 615922"/>
              <a:gd name="connsiteY2" fmla="*/ 0 h 224088"/>
              <a:gd name="connsiteX3" fmla="*/ 398101 w 615922"/>
              <a:gd name="connsiteY3" fmla="*/ 145382 h 224088"/>
              <a:gd name="connsiteX4" fmla="*/ 282547 w 615922"/>
              <a:gd name="connsiteY4" fmla="*/ 224088 h 224088"/>
              <a:gd name="connsiteX5" fmla="*/ 72692 w 615922"/>
              <a:gd name="connsiteY5" fmla="*/ 185988 h 224088"/>
              <a:gd name="connsiteX6" fmla="*/ 0 w 615922"/>
              <a:gd name="connsiteY6" fmla="*/ 45369 h 224088"/>
              <a:gd name="connsiteX0" fmla="*/ 0 w 615922"/>
              <a:gd name="connsiteY0" fmla="*/ 45369 h 224088"/>
              <a:gd name="connsiteX1" fmla="*/ 225091 w 615922"/>
              <a:gd name="connsiteY1" fmla="*/ 52388 h 224088"/>
              <a:gd name="connsiteX2" fmla="*/ 615922 w 615922"/>
              <a:gd name="connsiteY2" fmla="*/ 0 h 224088"/>
              <a:gd name="connsiteX3" fmla="*/ 398101 w 615922"/>
              <a:gd name="connsiteY3" fmla="*/ 145382 h 224088"/>
              <a:gd name="connsiteX4" fmla="*/ 282547 w 615922"/>
              <a:gd name="connsiteY4" fmla="*/ 224088 h 224088"/>
              <a:gd name="connsiteX5" fmla="*/ 72692 w 615922"/>
              <a:gd name="connsiteY5" fmla="*/ 185988 h 224088"/>
              <a:gd name="connsiteX6" fmla="*/ 0 w 615922"/>
              <a:gd name="connsiteY6" fmla="*/ 45369 h 224088"/>
              <a:gd name="connsiteX0" fmla="*/ 0 w 615922"/>
              <a:gd name="connsiteY0" fmla="*/ 45369 h 224088"/>
              <a:gd name="connsiteX1" fmla="*/ 144128 w 615922"/>
              <a:gd name="connsiteY1" fmla="*/ 14288 h 224088"/>
              <a:gd name="connsiteX2" fmla="*/ 615922 w 615922"/>
              <a:gd name="connsiteY2" fmla="*/ 0 h 224088"/>
              <a:gd name="connsiteX3" fmla="*/ 398101 w 615922"/>
              <a:gd name="connsiteY3" fmla="*/ 145382 h 224088"/>
              <a:gd name="connsiteX4" fmla="*/ 282547 w 615922"/>
              <a:gd name="connsiteY4" fmla="*/ 224088 h 224088"/>
              <a:gd name="connsiteX5" fmla="*/ 72692 w 615922"/>
              <a:gd name="connsiteY5" fmla="*/ 185988 h 224088"/>
              <a:gd name="connsiteX6" fmla="*/ 0 w 615922"/>
              <a:gd name="connsiteY6" fmla="*/ 45369 h 224088"/>
              <a:gd name="connsiteX0" fmla="*/ 0 w 587347"/>
              <a:gd name="connsiteY0" fmla="*/ 83469 h 224088"/>
              <a:gd name="connsiteX1" fmla="*/ 115553 w 587347"/>
              <a:gd name="connsiteY1" fmla="*/ 14288 h 224088"/>
              <a:gd name="connsiteX2" fmla="*/ 587347 w 587347"/>
              <a:gd name="connsiteY2" fmla="*/ 0 h 224088"/>
              <a:gd name="connsiteX3" fmla="*/ 369526 w 587347"/>
              <a:gd name="connsiteY3" fmla="*/ 145382 h 224088"/>
              <a:gd name="connsiteX4" fmla="*/ 253972 w 587347"/>
              <a:gd name="connsiteY4" fmla="*/ 224088 h 224088"/>
              <a:gd name="connsiteX5" fmla="*/ 44117 w 587347"/>
              <a:gd name="connsiteY5" fmla="*/ 185988 h 224088"/>
              <a:gd name="connsiteX6" fmla="*/ 0 w 587347"/>
              <a:gd name="connsiteY6" fmla="*/ 83469 h 2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347" h="224088">
                <a:moveTo>
                  <a:pt x="0" y="83469"/>
                </a:moveTo>
                <a:lnTo>
                  <a:pt x="115553" y="14288"/>
                </a:lnTo>
                <a:lnTo>
                  <a:pt x="587347" y="0"/>
                </a:lnTo>
                <a:lnTo>
                  <a:pt x="369526" y="145382"/>
                </a:lnTo>
                <a:lnTo>
                  <a:pt x="253972" y="224088"/>
                </a:lnTo>
                <a:lnTo>
                  <a:pt x="44117" y="185988"/>
                </a:lnTo>
                <a:lnTo>
                  <a:pt x="0" y="83469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Heptagon 36">
            <a:extLst>
              <a:ext uri="{FF2B5EF4-FFF2-40B4-BE49-F238E27FC236}">
                <a16:creationId xmlns:a16="http://schemas.microsoft.com/office/drawing/2014/main" xmlns="" id="{91E1483D-EE77-45AB-B98C-B144DB98BD6D}"/>
              </a:ext>
            </a:extLst>
          </p:cNvPr>
          <p:cNvSpPr/>
          <p:nvPr/>
        </p:nvSpPr>
        <p:spPr>
          <a:xfrm>
            <a:off x="6918514" y="4437154"/>
            <a:ext cx="590116" cy="199081"/>
          </a:xfrm>
          <a:custGeom>
            <a:avLst/>
            <a:gdLst>
              <a:gd name="connsiteX0" fmla="*/ -1 w 231413"/>
              <a:gd name="connsiteY0" fmla="*/ 148823 h 231413"/>
              <a:gd name="connsiteX1" fmla="*/ 22917 w 231413"/>
              <a:gd name="connsiteY1" fmla="*/ 45834 h 231413"/>
              <a:gd name="connsiteX2" fmla="*/ 115707 w 231413"/>
              <a:gd name="connsiteY2" fmla="*/ 0 h 231413"/>
              <a:gd name="connsiteX3" fmla="*/ 208496 w 231413"/>
              <a:gd name="connsiteY3" fmla="*/ 45834 h 231413"/>
              <a:gd name="connsiteX4" fmla="*/ 231414 w 231413"/>
              <a:gd name="connsiteY4" fmla="*/ 148823 h 231413"/>
              <a:gd name="connsiteX5" fmla="*/ 167200 w 231413"/>
              <a:gd name="connsiteY5" fmla="*/ 231414 h 231413"/>
              <a:gd name="connsiteX6" fmla="*/ 64213 w 231413"/>
              <a:gd name="connsiteY6" fmla="*/ 231414 h 231413"/>
              <a:gd name="connsiteX7" fmla="*/ -1 w 231413"/>
              <a:gd name="connsiteY7" fmla="*/ 148823 h 231413"/>
              <a:gd name="connsiteX0" fmla="*/ 0 w 379947"/>
              <a:gd name="connsiteY0" fmla="*/ 148823 h 231414"/>
              <a:gd name="connsiteX1" fmla="*/ 22918 w 379947"/>
              <a:gd name="connsiteY1" fmla="*/ 45834 h 231414"/>
              <a:gd name="connsiteX2" fmla="*/ 115708 w 379947"/>
              <a:gd name="connsiteY2" fmla="*/ 0 h 231414"/>
              <a:gd name="connsiteX3" fmla="*/ 379947 w 379947"/>
              <a:gd name="connsiteY3" fmla="*/ 31546 h 231414"/>
              <a:gd name="connsiteX4" fmla="*/ 231415 w 379947"/>
              <a:gd name="connsiteY4" fmla="*/ 148823 h 231414"/>
              <a:gd name="connsiteX5" fmla="*/ 167201 w 379947"/>
              <a:gd name="connsiteY5" fmla="*/ 231414 h 231414"/>
              <a:gd name="connsiteX6" fmla="*/ 64214 w 379947"/>
              <a:gd name="connsiteY6" fmla="*/ 231414 h 231414"/>
              <a:gd name="connsiteX7" fmla="*/ 0 w 379947"/>
              <a:gd name="connsiteY7" fmla="*/ 148823 h 231414"/>
              <a:gd name="connsiteX0" fmla="*/ 162819 w 542766"/>
              <a:gd name="connsiteY0" fmla="*/ 148823 h 231414"/>
              <a:gd name="connsiteX1" fmla="*/ 0 w 542766"/>
              <a:gd name="connsiteY1" fmla="*/ 50596 h 231414"/>
              <a:gd name="connsiteX2" fmla="*/ 278527 w 542766"/>
              <a:gd name="connsiteY2" fmla="*/ 0 h 231414"/>
              <a:gd name="connsiteX3" fmla="*/ 542766 w 542766"/>
              <a:gd name="connsiteY3" fmla="*/ 31546 h 231414"/>
              <a:gd name="connsiteX4" fmla="*/ 394234 w 542766"/>
              <a:gd name="connsiteY4" fmla="*/ 148823 h 231414"/>
              <a:gd name="connsiteX5" fmla="*/ 330020 w 542766"/>
              <a:gd name="connsiteY5" fmla="*/ 231414 h 231414"/>
              <a:gd name="connsiteX6" fmla="*/ 227033 w 542766"/>
              <a:gd name="connsiteY6" fmla="*/ 231414 h 231414"/>
              <a:gd name="connsiteX7" fmla="*/ 162819 w 542766"/>
              <a:gd name="connsiteY7" fmla="*/ 148823 h 231414"/>
              <a:gd name="connsiteX0" fmla="*/ 0 w 603785"/>
              <a:gd name="connsiteY0" fmla="*/ 167873 h 231414"/>
              <a:gd name="connsiteX1" fmla="*/ 61019 w 603785"/>
              <a:gd name="connsiteY1" fmla="*/ 50596 h 231414"/>
              <a:gd name="connsiteX2" fmla="*/ 339546 w 603785"/>
              <a:gd name="connsiteY2" fmla="*/ 0 h 231414"/>
              <a:gd name="connsiteX3" fmla="*/ 603785 w 603785"/>
              <a:gd name="connsiteY3" fmla="*/ 31546 h 231414"/>
              <a:gd name="connsiteX4" fmla="*/ 455253 w 603785"/>
              <a:gd name="connsiteY4" fmla="*/ 148823 h 231414"/>
              <a:gd name="connsiteX5" fmla="*/ 391039 w 603785"/>
              <a:gd name="connsiteY5" fmla="*/ 231414 h 231414"/>
              <a:gd name="connsiteX6" fmla="*/ 288052 w 603785"/>
              <a:gd name="connsiteY6" fmla="*/ 231414 h 231414"/>
              <a:gd name="connsiteX7" fmla="*/ 0 w 603785"/>
              <a:gd name="connsiteY7" fmla="*/ 167873 h 231414"/>
              <a:gd name="connsiteX0" fmla="*/ 0 w 603785"/>
              <a:gd name="connsiteY0" fmla="*/ 167873 h 231414"/>
              <a:gd name="connsiteX1" fmla="*/ 61019 w 603785"/>
              <a:gd name="connsiteY1" fmla="*/ 50596 h 231414"/>
              <a:gd name="connsiteX2" fmla="*/ 339546 w 603785"/>
              <a:gd name="connsiteY2" fmla="*/ 0 h 231414"/>
              <a:gd name="connsiteX3" fmla="*/ 603785 w 603785"/>
              <a:gd name="connsiteY3" fmla="*/ 31546 h 231414"/>
              <a:gd name="connsiteX4" fmla="*/ 455253 w 603785"/>
              <a:gd name="connsiteY4" fmla="*/ 148823 h 231414"/>
              <a:gd name="connsiteX5" fmla="*/ 391039 w 603785"/>
              <a:gd name="connsiteY5" fmla="*/ 231414 h 231414"/>
              <a:gd name="connsiteX6" fmla="*/ 226139 w 603785"/>
              <a:gd name="connsiteY6" fmla="*/ 179027 h 231414"/>
              <a:gd name="connsiteX7" fmla="*/ 0 w 603785"/>
              <a:gd name="connsiteY7" fmla="*/ 167873 h 231414"/>
              <a:gd name="connsiteX0" fmla="*/ 0 w 603785"/>
              <a:gd name="connsiteY0" fmla="*/ 167873 h 231414"/>
              <a:gd name="connsiteX1" fmla="*/ 61019 w 603785"/>
              <a:gd name="connsiteY1" fmla="*/ 50596 h 231414"/>
              <a:gd name="connsiteX2" fmla="*/ 339546 w 603785"/>
              <a:gd name="connsiteY2" fmla="*/ 0 h 231414"/>
              <a:gd name="connsiteX3" fmla="*/ 603785 w 603785"/>
              <a:gd name="connsiteY3" fmla="*/ 31546 h 231414"/>
              <a:gd name="connsiteX4" fmla="*/ 455253 w 603785"/>
              <a:gd name="connsiteY4" fmla="*/ 148823 h 231414"/>
              <a:gd name="connsiteX5" fmla="*/ 538677 w 603785"/>
              <a:gd name="connsiteY5" fmla="*/ 231414 h 231414"/>
              <a:gd name="connsiteX6" fmla="*/ 226139 w 603785"/>
              <a:gd name="connsiteY6" fmla="*/ 179027 h 231414"/>
              <a:gd name="connsiteX7" fmla="*/ 0 w 603785"/>
              <a:gd name="connsiteY7" fmla="*/ 167873 h 231414"/>
              <a:gd name="connsiteX0" fmla="*/ 0 w 603785"/>
              <a:gd name="connsiteY0" fmla="*/ 167873 h 231414"/>
              <a:gd name="connsiteX1" fmla="*/ 61019 w 603785"/>
              <a:gd name="connsiteY1" fmla="*/ 50596 h 231414"/>
              <a:gd name="connsiteX2" fmla="*/ 339546 w 603785"/>
              <a:gd name="connsiteY2" fmla="*/ 0 h 231414"/>
              <a:gd name="connsiteX3" fmla="*/ 603785 w 603785"/>
              <a:gd name="connsiteY3" fmla="*/ 31546 h 231414"/>
              <a:gd name="connsiteX4" fmla="*/ 455253 w 603785"/>
              <a:gd name="connsiteY4" fmla="*/ 148823 h 231414"/>
              <a:gd name="connsiteX5" fmla="*/ 538677 w 603785"/>
              <a:gd name="connsiteY5" fmla="*/ 231414 h 231414"/>
              <a:gd name="connsiteX6" fmla="*/ 245189 w 603785"/>
              <a:gd name="connsiteY6" fmla="*/ 117115 h 231414"/>
              <a:gd name="connsiteX7" fmla="*/ 0 w 603785"/>
              <a:gd name="connsiteY7" fmla="*/ 167873 h 23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785" h="231414">
                <a:moveTo>
                  <a:pt x="0" y="167873"/>
                </a:moveTo>
                <a:lnTo>
                  <a:pt x="61019" y="50596"/>
                </a:lnTo>
                <a:lnTo>
                  <a:pt x="339546" y="0"/>
                </a:lnTo>
                <a:lnTo>
                  <a:pt x="603785" y="31546"/>
                </a:lnTo>
                <a:lnTo>
                  <a:pt x="455253" y="148823"/>
                </a:lnTo>
                <a:lnTo>
                  <a:pt x="538677" y="231414"/>
                </a:lnTo>
                <a:lnTo>
                  <a:pt x="245189" y="117115"/>
                </a:lnTo>
                <a:lnTo>
                  <a:pt x="0" y="167873"/>
                </a:lnTo>
                <a:close/>
              </a:path>
            </a:pathLst>
          </a:custGeom>
          <a:solidFill>
            <a:srgbClr val="D60093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ctagon 37">
            <a:extLst>
              <a:ext uri="{FF2B5EF4-FFF2-40B4-BE49-F238E27FC236}">
                <a16:creationId xmlns:a16="http://schemas.microsoft.com/office/drawing/2014/main" xmlns="" id="{6D3232BC-2A1E-4259-9F7D-819BF8A927EC}"/>
              </a:ext>
            </a:extLst>
          </p:cNvPr>
          <p:cNvSpPr/>
          <p:nvPr/>
        </p:nvSpPr>
        <p:spPr>
          <a:xfrm>
            <a:off x="6958958" y="4685311"/>
            <a:ext cx="630203" cy="220628"/>
          </a:xfrm>
          <a:custGeom>
            <a:avLst/>
            <a:gdLst>
              <a:gd name="connsiteX0" fmla="*/ 0 w 220628"/>
              <a:gd name="connsiteY0" fmla="*/ 64620 h 220628"/>
              <a:gd name="connsiteX1" fmla="*/ 64620 w 220628"/>
              <a:gd name="connsiteY1" fmla="*/ 0 h 220628"/>
              <a:gd name="connsiteX2" fmla="*/ 156008 w 220628"/>
              <a:gd name="connsiteY2" fmla="*/ 0 h 220628"/>
              <a:gd name="connsiteX3" fmla="*/ 220628 w 220628"/>
              <a:gd name="connsiteY3" fmla="*/ 64620 h 220628"/>
              <a:gd name="connsiteX4" fmla="*/ 220628 w 220628"/>
              <a:gd name="connsiteY4" fmla="*/ 156008 h 220628"/>
              <a:gd name="connsiteX5" fmla="*/ 156008 w 220628"/>
              <a:gd name="connsiteY5" fmla="*/ 220628 h 220628"/>
              <a:gd name="connsiteX6" fmla="*/ 64620 w 220628"/>
              <a:gd name="connsiteY6" fmla="*/ 220628 h 220628"/>
              <a:gd name="connsiteX7" fmla="*/ 0 w 220628"/>
              <a:gd name="connsiteY7" fmla="*/ 156008 h 220628"/>
              <a:gd name="connsiteX8" fmla="*/ 0 w 220628"/>
              <a:gd name="connsiteY8" fmla="*/ 64620 h 220628"/>
              <a:gd name="connsiteX0" fmla="*/ 0 w 501615"/>
              <a:gd name="connsiteY0" fmla="*/ 64620 h 220628"/>
              <a:gd name="connsiteX1" fmla="*/ 64620 w 501615"/>
              <a:gd name="connsiteY1" fmla="*/ 0 h 220628"/>
              <a:gd name="connsiteX2" fmla="*/ 156008 w 501615"/>
              <a:gd name="connsiteY2" fmla="*/ 0 h 220628"/>
              <a:gd name="connsiteX3" fmla="*/ 220628 w 501615"/>
              <a:gd name="connsiteY3" fmla="*/ 64620 h 220628"/>
              <a:gd name="connsiteX4" fmla="*/ 501615 w 501615"/>
              <a:gd name="connsiteY4" fmla="*/ 213158 h 220628"/>
              <a:gd name="connsiteX5" fmla="*/ 156008 w 501615"/>
              <a:gd name="connsiteY5" fmla="*/ 220628 h 220628"/>
              <a:gd name="connsiteX6" fmla="*/ 64620 w 501615"/>
              <a:gd name="connsiteY6" fmla="*/ 220628 h 220628"/>
              <a:gd name="connsiteX7" fmla="*/ 0 w 501615"/>
              <a:gd name="connsiteY7" fmla="*/ 156008 h 220628"/>
              <a:gd name="connsiteX8" fmla="*/ 0 w 501615"/>
              <a:gd name="connsiteY8" fmla="*/ 64620 h 220628"/>
              <a:gd name="connsiteX0" fmla="*/ 0 w 501615"/>
              <a:gd name="connsiteY0" fmla="*/ 64620 h 220628"/>
              <a:gd name="connsiteX1" fmla="*/ 64620 w 501615"/>
              <a:gd name="connsiteY1" fmla="*/ 0 h 220628"/>
              <a:gd name="connsiteX2" fmla="*/ 156008 w 501615"/>
              <a:gd name="connsiteY2" fmla="*/ 0 h 220628"/>
              <a:gd name="connsiteX3" fmla="*/ 220628 w 501615"/>
              <a:gd name="connsiteY3" fmla="*/ 64620 h 220628"/>
              <a:gd name="connsiteX4" fmla="*/ 501615 w 501615"/>
              <a:gd name="connsiteY4" fmla="*/ 213158 h 220628"/>
              <a:gd name="connsiteX5" fmla="*/ 179821 w 501615"/>
              <a:gd name="connsiteY5" fmla="*/ 163478 h 220628"/>
              <a:gd name="connsiteX6" fmla="*/ 64620 w 501615"/>
              <a:gd name="connsiteY6" fmla="*/ 220628 h 220628"/>
              <a:gd name="connsiteX7" fmla="*/ 0 w 501615"/>
              <a:gd name="connsiteY7" fmla="*/ 156008 h 220628"/>
              <a:gd name="connsiteX8" fmla="*/ 0 w 501615"/>
              <a:gd name="connsiteY8" fmla="*/ 64620 h 220628"/>
              <a:gd name="connsiteX0" fmla="*/ 0 w 544478"/>
              <a:gd name="connsiteY0" fmla="*/ 64620 h 220628"/>
              <a:gd name="connsiteX1" fmla="*/ 64620 w 544478"/>
              <a:gd name="connsiteY1" fmla="*/ 0 h 220628"/>
              <a:gd name="connsiteX2" fmla="*/ 156008 w 544478"/>
              <a:gd name="connsiteY2" fmla="*/ 0 h 220628"/>
              <a:gd name="connsiteX3" fmla="*/ 544478 w 544478"/>
              <a:gd name="connsiteY3" fmla="*/ 50332 h 220628"/>
              <a:gd name="connsiteX4" fmla="*/ 501615 w 544478"/>
              <a:gd name="connsiteY4" fmla="*/ 213158 h 220628"/>
              <a:gd name="connsiteX5" fmla="*/ 179821 w 544478"/>
              <a:gd name="connsiteY5" fmla="*/ 163478 h 220628"/>
              <a:gd name="connsiteX6" fmla="*/ 64620 w 544478"/>
              <a:gd name="connsiteY6" fmla="*/ 220628 h 220628"/>
              <a:gd name="connsiteX7" fmla="*/ 0 w 544478"/>
              <a:gd name="connsiteY7" fmla="*/ 156008 h 220628"/>
              <a:gd name="connsiteX8" fmla="*/ 0 w 544478"/>
              <a:gd name="connsiteY8" fmla="*/ 64620 h 220628"/>
              <a:gd name="connsiteX0" fmla="*/ 0 w 544478"/>
              <a:gd name="connsiteY0" fmla="*/ 64620 h 220628"/>
              <a:gd name="connsiteX1" fmla="*/ 64620 w 544478"/>
              <a:gd name="connsiteY1" fmla="*/ 0 h 220628"/>
              <a:gd name="connsiteX2" fmla="*/ 246496 w 544478"/>
              <a:gd name="connsiteY2" fmla="*/ 57150 h 220628"/>
              <a:gd name="connsiteX3" fmla="*/ 544478 w 544478"/>
              <a:gd name="connsiteY3" fmla="*/ 50332 h 220628"/>
              <a:gd name="connsiteX4" fmla="*/ 501615 w 544478"/>
              <a:gd name="connsiteY4" fmla="*/ 213158 h 220628"/>
              <a:gd name="connsiteX5" fmla="*/ 179821 w 544478"/>
              <a:gd name="connsiteY5" fmla="*/ 163478 h 220628"/>
              <a:gd name="connsiteX6" fmla="*/ 64620 w 544478"/>
              <a:gd name="connsiteY6" fmla="*/ 220628 h 220628"/>
              <a:gd name="connsiteX7" fmla="*/ 0 w 544478"/>
              <a:gd name="connsiteY7" fmla="*/ 156008 h 220628"/>
              <a:gd name="connsiteX8" fmla="*/ 0 w 544478"/>
              <a:gd name="connsiteY8" fmla="*/ 64620 h 220628"/>
              <a:gd name="connsiteX0" fmla="*/ 0 w 630203"/>
              <a:gd name="connsiteY0" fmla="*/ 55095 h 220628"/>
              <a:gd name="connsiteX1" fmla="*/ 150345 w 630203"/>
              <a:gd name="connsiteY1" fmla="*/ 0 h 220628"/>
              <a:gd name="connsiteX2" fmla="*/ 332221 w 630203"/>
              <a:gd name="connsiteY2" fmla="*/ 57150 h 220628"/>
              <a:gd name="connsiteX3" fmla="*/ 630203 w 630203"/>
              <a:gd name="connsiteY3" fmla="*/ 50332 h 220628"/>
              <a:gd name="connsiteX4" fmla="*/ 587340 w 630203"/>
              <a:gd name="connsiteY4" fmla="*/ 213158 h 220628"/>
              <a:gd name="connsiteX5" fmla="*/ 265546 w 630203"/>
              <a:gd name="connsiteY5" fmla="*/ 163478 h 220628"/>
              <a:gd name="connsiteX6" fmla="*/ 150345 w 630203"/>
              <a:gd name="connsiteY6" fmla="*/ 220628 h 220628"/>
              <a:gd name="connsiteX7" fmla="*/ 85725 w 630203"/>
              <a:gd name="connsiteY7" fmla="*/ 156008 h 220628"/>
              <a:gd name="connsiteX8" fmla="*/ 0 w 630203"/>
              <a:gd name="connsiteY8" fmla="*/ 55095 h 220628"/>
              <a:gd name="connsiteX0" fmla="*/ 0 w 630203"/>
              <a:gd name="connsiteY0" fmla="*/ 55095 h 220628"/>
              <a:gd name="connsiteX1" fmla="*/ 150345 w 630203"/>
              <a:gd name="connsiteY1" fmla="*/ 0 h 220628"/>
              <a:gd name="connsiteX2" fmla="*/ 332221 w 630203"/>
              <a:gd name="connsiteY2" fmla="*/ 57150 h 220628"/>
              <a:gd name="connsiteX3" fmla="*/ 630203 w 630203"/>
              <a:gd name="connsiteY3" fmla="*/ 50332 h 220628"/>
              <a:gd name="connsiteX4" fmla="*/ 587340 w 630203"/>
              <a:gd name="connsiteY4" fmla="*/ 213158 h 220628"/>
              <a:gd name="connsiteX5" fmla="*/ 265546 w 630203"/>
              <a:gd name="connsiteY5" fmla="*/ 163478 h 220628"/>
              <a:gd name="connsiteX6" fmla="*/ 150345 w 630203"/>
              <a:gd name="connsiteY6" fmla="*/ 220628 h 220628"/>
              <a:gd name="connsiteX7" fmla="*/ 0 w 630203"/>
              <a:gd name="connsiteY7" fmla="*/ 156008 h 220628"/>
              <a:gd name="connsiteX8" fmla="*/ 0 w 630203"/>
              <a:gd name="connsiteY8" fmla="*/ 55095 h 22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203" h="220628">
                <a:moveTo>
                  <a:pt x="0" y="55095"/>
                </a:moveTo>
                <a:lnTo>
                  <a:pt x="150345" y="0"/>
                </a:lnTo>
                <a:lnTo>
                  <a:pt x="332221" y="57150"/>
                </a:lnTo>
                <a:lnTo>
                  <a:pt x="630203" y="50332"/>
                </a:lnTo>
                <a:lnTo>
                  <a:pt x="587340" y="213158"/>
                </a:lnTo>
                <a:lnTo>
                  <a:pt x="265546" y="163478"/>
                </a:lnTo>
                <a:lnTo>
                  <a:pt x="150345" y="220628"/>
                </a:lnTo>
                <a:lnTo>
                  <a:pt x="0" y="156008"/>
                </a:lnTo>
                <a:lnTo>
                  <a:pt x="0" y="55095"/>
                </a:lnTo>
                <a:close/>
              </a:path>
            </a:pathLst>
          </a:custGeom>
          <a:solidFill>
            <a:srgbClr val="0099CC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Flowchart: Extract 38">
            <a:extLst>
              <a:ext uri="{FF2B5EF4-FFF2-40B4-BE49-F238E27FC236}">
                <a16:creationId xmlns:a16="http://schemas.microsoft.com/office/drawing/2014/main" xmlns="" id="{DCD5BF3B-C758-4C85-B506-51B11658158D}"/>
              </a:ext>
            </a:extLst>
          </p:cNvPr>
          <p:cNvSpPr/>
          <p:nvPr/>
        </p:nvSpPr>
        <p:spPr>
          <a:xfrm>
            <a:off x="7044128" y="3389752"/>
            <a:ext cx="454567" cy="193711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7988"/>
              <a:gd name="connsiteY0" fmla="*/ 13707 h 13707"/>
              <a:gd name="connsiteX1" fmla="*/ 2988 w 7988"/>
              <a:gd name="connsiteY1" fmla="*/ 0 h 13707"/>
              <a:gd name="connsiteX2" fmla="*/ 7988 w 7988"/>
              <a:gd name="connsiteY2" fmla="*/ 10000 h 13707"/>
              <a:gd name="connsiteX3" fmla="*/ 0 w 7988"/>
              <a:gd name="connsiteY3" fmla="*/ 13707 h 13707"/>
              <a:gd name="connsiteX0" fmla="*/ 0 w 12651"/>
              <a:gd name="connsiteY0" fmla="*/ 10000 h 10001"/>
              <a:gd name="connsiteX1" fmla="*/ 3741 w 12651"/>
              <a:gd name="connsiteY1" fmla="*/ 0 h 10001"/>
              <a:gd name="connsiteX2" fmla="*/ 12651 w 12651"/>
              <a:gd name="connsiteY2" fmla="*/ 10001 h 10001"/>
              <a:gd name="connsiteX3" fmla="*/ 0 w 12651"/>
              <a:gd name="connsiteY3" fmla="*/ 10000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51" h="10001">
                <a:moveTo>
                  <a:pt x="0" y="10000"/>
                </a:moveTo>
                <a:lnTo>
                  <a:pt x="3741" y="0"/>
                </a:lnTo>
                <a:lnTo>
                  <a:pt x="12651" y="10001"/>
                </a:lnTo>
                <a:lnTo>
                  <a:pt x="0" y="10000"/>
                </a:lnTo>
                <a:close/>
              </a:path>
            </a:pathLst>
          </a:custGeom>
          <a:solidFill>
            <a:srgbClr val="9609FF"/>
          </a:solidFill>
          <a:ln>
            <a:solidFill>
              <a:srgbClr val="600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F860EC-9C38-49C7-8FD7-351799AF427C}"/>
              </a:ext>
            </a:extLst>
          </p:cNvPr>
          <p:cNvSpPr/>
          <p:nvPr/>
        </p:nvSpPr>
        <p:spPr>
          <a:xfrm>
            <a:off x="7267575" y="1471613"/>
            <a:ext cx="1263650" cy="7824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598C5A-48BD-480A-BE61-55AFF5D86782}"/>
              </a:ext>
            </a:extLst>
          </p:cNvPr>
          <p:cNvSpPr txBox="1"/>
          <p:nvPr/>
        </p:nvSpPr>
        <p:spPr>
          <a:xfrm>
            <a:off x="6859936" y="1750184"/>
            <a:ext cx="465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20m</a:t>
            </a:r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B92788-6E5E-4CAC-B491-E36B45B5EA27}"/>
              </a:ext>
            </a:extLst>
          </p:cNvPr>
          <p:cNvSpPr txBox="1"/>
          <p:nvPr/>
        </p:nvSpPr>
        <p:spPr>
          <a:xfrm>
            <a:off x="8511127" y="1752909"/>
            <a:ext cx="465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20m</a:t>
            </a:r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2A3622-227C-4995-9C2D-AF79A1826940}"/>
              </a:ext>
            </a:extLst>
          </p:cNvPr>
          <p:cNvSpPr txBox="1"/>
          <p:nvPr/>
        </p:nvSpPr>
        <p:spPr>
          <a:xfrm>
            <a:off x="7666800" y="2246527"/>
            <a:ext cx="465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32m</a:t>
            </a:r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81EBDAF-59C7-46DD-BC79-E23864D248E9}"/>
              </a:ext>
            </a:extLst>
          </p:cNvPr>
          <p:cNvSpPr txBox="1"/>
          <p:nvPr/>
        </p:nvSpPr>
        <p:spPr>
          <a:xfrm>
            <a:off x="7666800" y="1263035"/>
            <a:ext cx="465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32m</a:t>
            </a:r>
            <a:endParaRPr lang="en-GB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5955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 Mats" id="{44C609E7-D963-4258-AC0C-6D24BC1BAC45}" vid="{70B9A501-B5B1-4368-BA62-4574061756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5055</TotalTime>
  <Words>489</Words>
  <Application>Microsoft Office PowerPoint</Application>
  <PresentationFormat>On-screen Show (4:3)</PresentationFormat>
  <Paragraphs>299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</vt:lpstr>
      <vt:lpstr>Calibri</vt:lpstr>
      <vt:lpstr>Calibri Light</vt:lpstr>
      <vt:lpstr>Cambria Math</vt:lpstr>
      <vt:lpstr>Century Gothic</vt:lpstr>
      <vt:lpstr>1_Office Theme</vt:lpstr>
      <vt:lpstr>Year 3: Maths Knowledge Mat</vt:lpstr>
      <vt:lpstr>Year 3: Maths Knowledge Mat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1: Maths Knowledge Mat</dc:title>
  <dc:creator>Tim Nelson</dc:creator>
  <cp:lastModifiedBy>Jones, Zoe</cp:lastModifiedBy>
  <cp:revision>87</cp:revision>
  <cp:lastPrinted>2020-08-10T12:45:05Z</cp:lastPrinted>
  <dcterms:created xsi:type="dcterms:W3CDTF">2020-08-10T08:29:47Z</dcterms:created>
  <dcterms:modified xsi:type="dcterms:W3CDTF">2020-09-22T14:27:11Z</dcterms:modified>
</cp:coreProperties>
</file>