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1759" r:id="rId2"/>
    <p:sldId id="1760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1B75BC"/>
    <a:srgbClr val="95C11F"/>
    <a:srgbClr val="7FC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F2772-3214-4651-9851-95942B2F8403}" type="datetimeFigureOut">
              <a:rPr lang="en-GB" smtClean="0"/>
              <a:t>22/09/2020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EFF03-9A03-4AFE-AF02-31F85F2410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87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BDDF74-B4F6-40FB-A546-784D3294946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4608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BDDF74-B4F6-40FB-A546-784D3294946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7899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9/22/2020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335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9/22/2020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524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9/22/2020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13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644525" y="179388"/>
            <a:ext cx="788670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1B75BC"/>
                </a:solidFill>
                <a:latin typeface="Century Gothic" panose="020B0502020202020204" pitchFamily="34" charset="0"/>
              </a:rPr>
              <a:t>Year 4: Maths Knowledge Mat</a:t>
            </a:r>
          </a:p>
        </p:txBody>
      </p:sp>
      <p:graphicFrame>
        <p:nvGraphicFramePr>
          <p:cNvPr id="70" name="Table 35">
            <a:extLst>
              <a:ext uri="{FF2B5EF4-FFF2-40B4-BE49-F238E27FC236}">
                <a16:creationId xmlns:a16="http://schemas.microsoft.com/office/drawing/2014/main" xmlns="" id="{C804E543-50EB-4317-9BAF-995C7E52EF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682802"/>
              </p:ext>
            </p:extLst>
          </p:nvPr>
        </p:nvGraphicFramePr>
        <p:xfrm>
          <a:off x="5133331" y="668511"/>
          <a:ext cx="143523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231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48728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Negative Numbers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3078878"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Table 27">
                <a:extLst>
                  <a:ext uri="{FF2B5EF4-FFF2-40B4-BE49-F238E27FC236}">
                    <a16:creationId xmlns:a16="http://schemas.microsoft.com/office/drawing/2014/main" xmlns="" id="{874F4067-7D07-41A8-9B0E-721B598356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7846826"/>
                  </p:ext>
                </p:extLst>
              </p:nvPr>
            </p:nvGraphicFramePr>
            <p:xfrm>
              <a:off x="129541" y="671513"/>
              <a:ext cx="2212101" cy="380577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12101">
                      <a:extLst>
                        <a:ext uri="{9D8B030D-6E8A-4147-A177-3AD203B41FA5}">
                          <a16:colId xmlns:a16="http://schemas.microsoft.com/office/drawing/2014/main" xmlns="" val="2379743870"/>
                        </a:ext>
                      </a:extLst>
                    </a:gridCol>
                  </a:tblGrid>
                  <a:tr h="25711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Counting from 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00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329684126"/>
                      </a:ext>
                    </a:extLst>
                  </a:tr>
                  <a:tr h="417807">
                    <a:tc>
                      <a:txBody>
                        <a:bodyPr/>
                        <a:lstStyle/>
                        <a:p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Counting in </a:t>
                          </a:r>
                          <a:r>
                            <a:rPr lang="en-GB" sz="1000" b="1" dirty="0">
                              <a:latin typeface="Century Gothic" panose="020B0502020202020204" pitchFamily="34" charset="0"/>
                            </a:rPr>
                            <a:t>multiples of 6</a:t>
                          </a:r>
                        </a:p>
                        <a:p>
                          <a:r>
                            <a:rPr lang="en-GB" sz="1000" b="0" dirty="0">
                              <a:latin typeface="Century Gothic" panose="020B0502020202020204" pitchFamily="34" charset="0"/>
                            </a:rPr>
                            <a:t>0, 6, 12, 18, 24, 30, 36, 42 …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079269734"/>
                      </a:ext>
                    </a:extLst>
                  </a:tr>
                  <a:tr h="41780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Counting in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multiples of 7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0, 7, 14, 21, 38, 35, 42, 49…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514720630"/>
                      </a:ext>
                    </a:extLst>
                  </a:tr>
                  <a:tr h="41780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Counting in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multiples of 9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0, 9, 18, 27, 36, 45, 54, 63 …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492680753"/>
                      </a:ext>
                    </a:extLst>
                  </a:tr>
                  <a:tr h="41780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Counting in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multiples of 25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0, 25, 50, 75, 100, 125, 150…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944136228"/>
                      </a:ext>
                    </a:extLst>
                  </a:tr>
                  <a:tr h="41780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Counting  in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multiples of 1000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0, 1000, 2000, 3000, 4000…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689641961"/>
                      </a:ext>
                    </a:extLst>
                  </a:tr>
                  <a:tr h="69634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Counting  up and down  in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hundredths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𝟏𝟎𝟎</m:t>
                                  </m:r>
                                </m:den>
                              </m:f>
                              <m:r>
                                <a:rPr kumimoji="0" lang="en-GB" sz="1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, </m:t>
                              </m:r>
                              <m:f>
                                <m:fPr>
                                  <m:ctrlP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𝟏𝟎𝟎</m:t>
                                  </m:r>
                                </m:den>
                              </m:f>
                              <m:r>
                                <a:rPr kumimoji="0" lang="en-GB" sz="1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, </m:t>
                              </m:r>
                              <m:f>
                                <m:fPr>
                                  <m:ctrlP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𝟏𝟎𝟎</m:t>
                                  </m:r>
                                </m:den>
                              </m:f>
                              <m:r>
                                <a:rPr kumimoji="0" lang="en-GB" sz="1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,</m:t>
                              </m:r>
                              <m:f>
                                <m:fPr>
                                  <m:ctrlP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𝟒</m:t>
                                  </m:r>
                                </m:num>
                                <m:den>
                                  <m:r>
                                    <a:rPr kumimoji="0" lang="en-GB" sz="1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𝟏𝟎𝟎</m:t>
                                  </m:r>
                                </m:den>
                              </m:f>
                              <m:r>
                                <a:rPr kumimoji="0" lang="en-GB" sz="1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…</m:t>
                              </m:r>
                              <m:r>
                                <a:rPr kumimoji="0" lang="en-GB" sz="1000" b="1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…. </m:t>
                              </m:r>
                            </m:oMath>
                          </a14:m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GB" sz="1200" b="1" i="1" u="none" strike="noStrike" kern="12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200" b="1" i="1" u="none" strike="noStrike" kern="12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𝟗𝟗</m:t>
                                  </m:r>
                                </m:num>
                                <m:den>
                                  <m:r>
                                    <a:rPr kumimoji="0" lang="en-GB" sz="1200" b="1" i="1" u="none" strike="noStrike" kern="12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𝟏𝟎𝟎</m:t>
                                  </m:r>
                                </m:den>
                              </m:f>
                              <m:r>
                                <a:rPr kumimoji="0" lang="en-GB" sz="1200" b="1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,    </m:t>
                              </m:r>
                            </m:oMath>
                          </a14:m>
                          <a:r>
                            <a:rPr kumimoji="0" lang="en-GB" sz="16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1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105358831"/>
                      </a:ext>
                    </a:extLst>
                  </a:tr>
                  <a:tr h="76328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A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thousand more </a:t>
                          </a: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than 4753 is 5753.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A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thousand less </a:t>
                          </a: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than 4753 is 3753.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809298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Table 27">
                <a:extLst>
                  <a:ext uri="{FF2B5EF4-FFF2-40B4-BE49-F238E27FC236}">
                    <a16:creationId xmlns:a16="http://schemas.microsoft.com/office/drawing/2014/main" id="{874F4067-7D07-41A8-9B0E-721B598356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7846826"/>
                  </p:ext>
                </p:extLst>
              </p:nvPr>
            </p:nvGraphicFramePr>
            <p:xfrm>
              <a:off x="129541" y="671513"/>
              <a:ext cx="2212101" cy="380577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12101">
                      <a:extLst>
                        <a:ext uri="{9D8B030D-6E8A-4147-A177-3AD203B41FA5}">
                          <a16:colId xmlns:a16="http://schemas.microsoft.com/office/drawing/2014/main" val="2379743870"/>
                        </a:ext>
                      </a:extLst>
                    </a:gridCol>
                  </a:tblGrid>
                  <a:tr h="25711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Counting from 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00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29684126"/>
                      </a:ext>
                    </a:extLst>
                  </a:tr>
                  <a:tr h="417807">
                    <a:tc>
                      <a:txBody>
                        <a:bodyPr/>
                        <a:lstStyle/>
                        <a:p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Counting in </a:t>
                          </a:r>
                          <a:r>
                            <a:rPr lang="en-GB" sz="1000" b="1" dirty="0">
                              <a:latin typeface="Century Gothic" panose="020B0502020202020204" pitchFamily="34" charset="0"/>
                            </a:rPr>
                            <a:t>multiples of 6</a:t>
                          </a:r>
                        </a:p>
                        <a:p>
                          <a:r>
                            <a:rPr lang="en-GB" sz="1000" b="0" dirty="0">
                              <a:latin typeface="Century Gothic" panose="020B0502020202020204" pitchFamily="34" charset="0"/>
                            </a:rPr>
                            <a:t>0, 6, 12, 18, 24, 30, 36, 42 …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79269734"/>
                      </a:ext>
                    </a:extLst>
                  </a:tr>
                  <a:tr h="41780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Counting in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multiples of 7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0, 7, 14, 21, 38, 35, 42, 49…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14720630"/>
                      </a:ext>
                    </a:extLst>
                  </a:tr>
                  <a:tr h="41780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Counting in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multiples of 9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0, 9, 18, 27, 36, 45, 54, 63 …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92680753"/>
                      </a:ext>
                    </a:extLst>
                  </a:tr>
                  <a:tr h="41780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Counting in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multiples of 25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0, 25, 50, 75, 100, 125, 150…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44136228"/>
                      </a:ext>
                    </a:extLst>
                  </a:tr>
                  <a:tr h="41780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Counting  in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multiples of 1000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0, 1000, 2000, 3000, 4000…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89641961"/>
                      </a:ext>
                    </a:extLst>
                  </a:tr>
                  <a:tr h="69634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75" t="-335652" r="-275" b="-1095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05358831"/>
                      </a:ext>
                    </a:extLst>
                  </a:tr>
                  <a:tr h="76328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A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thousand more </a:t>
                          </a: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than 4753 is 5753.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A </a:t>
                          </a:r>
                          <a:r>
                            <a:rPr kumimoji="0" lang="en-GB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thousand less </a:t>
                          </a:r>
                          <a:r>
                            <a:rPr kumimoji="0" lang="en-GB" sz="1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than 4753 is 3753.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929875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xmlns="" id="{4BA02658-693F-4003-9E80-FA1E0A705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303924"/>
              </p:ext>
            </p:extLst>
          </p:nvPr>
        </p:nvGraphicFramePr>
        <p:xfrm>
          <a:off x="6644972" y="662674"/>
          <a:ext cx="2369496" cy="5755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916">
                  <a:extLst>
                    <a:ext uri="{9D8B030D-6E8A-4147-A177-3AD203B41FA5}">
                      <a16:colId xmlns:a16="http://schemas.microsoft.com/office/drawing/2014/main" xmlns="" val="2555778148"/>
                    </a:ext>
                  </a:extLst>
                </a:gridCol>
                <a:gridCol w="394916">
                  <a:extLst>
                    <a:ext uri="{9D8B030D-6E8A-4147-A177-3AD203B41FA5}">
                      <a16:colId xmlns:a16="http://schemas.microsoft.com/office/drawing/2014/main" xmlns="" val="3293685889"/>
                    </a:ext>
                  </a:extLst>
                </a:gridCol>
                <a:gridCol w="394916">
                  <a:extLst>
                    <a:ext uri="{9D8B030D-6E8A-4147-A177-3AD203B41FA5}">
                      <a16:colId xmlns:a16="http://schemas.microsoft.com/office/drawing/2014/main" xmlns="" val="1868092286"/>
                    </a:ext>
                  </a:extLst>
                </a:gridCol>
                <a:gridCol w="394916">
                  <a:extLst>
                    <a:ext uri="{9D8B030D-6E8A-4147-A177-3AD203B41FA5}">
                      <a16:colId xmlns:a16="http://schemas.microsoft.com/office/drawing/2014/main" xmlns="" val="3701694116"/>
                    </a:ext>
                  </a:extLst>
                </a:gridCol>
                <a:gridCol w="394916">
                  <a:extLst>
                    <a:ext uri="{9D8B030D-6E8A-4147-A177-3AD203B41FA5}">
                      <a16:colId xmlns:a16="http://schemas.microsoft.com/office/drawing/2014/main" xmlns="" val="1363310115"/>
                    </a:ext>
                  </a:extLst>
                </a:gridCol>
                <a:gridCol w="394916">
                  <a:extLst>
                    <a:ext uri="{9D8B030D-6E8A-4147-A177-3AD203B41FA5}">
                      <a16:colId xmlns:a16="http://schemas.microsoft.com/office/drawing/2014/main" xmlns="" val="1350213104"/>
                    </a:ext>
                  </a:extLst>
                </a:gridCol>
              </a:tblGrid>
              <a:tr h="373348">
                <a:tc gridSpan="6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 Tables </a:t>
                      </a:r>
                    </a:p>
                    <a:p>
                      <a:pPr algn="ctr"/>
                      <a:r>
                        <a:rPr lang="en-GB" sz="8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(and 2x,3x,4x,5x,8x,10x from previous years)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10442164"/>
                  </a:ext>
                </a:extLst>
              </a:tr>
              <a:tr h="36073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9302789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2596659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0702834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33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36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09105992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36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44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6409876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35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55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86971453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36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66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72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0553626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49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63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77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84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7192214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56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72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88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96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39189017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63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81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99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108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39909653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120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7348483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66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77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99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132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0283214"/>
                  </a:ext>
                </a:extLst>
              </a:tr>
              <a:tr h="41781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72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84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108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132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144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71264178"/>
                  </a:ext>
                </a:extLst>
              </a:tr>
            </a:tbl>
          </a:graphicData>
        </a:graphic>
      </p:graphicFrame>
      <p:graphicFrame>
        <p:nvGraphicFramePr>
          <p:cNvPr id="35" name="Table 35">
            <a:extLst>
              <a:ext uri="{FF2B5EF4-FFF2-40B4-BE49-F238E27FC236}">
                <a16:creationId xmlns:a16="http://schemas.microsoft.com/office/drawing/2014/main" xmlns="" id="{EFBDFF16-1386-4114-8A8F-BDF0C8DD0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827824"/>
              </p:ext>
            </p:extLst>
          </p:nvPr>
        </p:nvGraphicFramePr>
        <p:xfrm>
          <a:off x="2459295" y="662674"/>
          <a:ext cx="2635534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534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24950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Rounding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2475708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Rounding to 100 and 1000 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follows the same rule.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350 rounds up to 400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3500 rounds up to 4000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Rounding decimal places 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also follows the same rule.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3.4 rounds to 3.0 but 3.5 rounds to 4.0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3.04 rounds to 3.00 but 3.05 rounds to 3.10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36" name="Table 36">
            <a:extLst>
              <a:ext uri="{FF2B5EF4-FFF2-40B4-BE49-F238E27FC236}">
                <a16:creationId xmlns:a16="http://schemas.microsoft.com/office/drawing/2014/main" xmlns="" id="{B68DD9C8-EF5A-4384-9237-7CA8F5A74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747237"/>
              </p:ext>
            </p:extLst>
          </p:nvPr>
        </p:nvGraphicFramePr>
        <p:xfrm>
          <a:off x="129531" y="4620745"/>
          <a:ext cx="2670924" cy="1919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462">
                  <a:extLst>
                    <a:ext uri="{9D8B030D-6E8A-4147-A177-3AD203B41FA5}">
                      <a16:colId xmlns:a16="http://schemas.microsoft.com/office/drawing/2014/main" xmlns="" val="38946669"/>
                    </a:ext>
                  </a:extLst>
                </a:gridCol>
                <a:gridCol w="1335462">
                  <a:extLst>
                    <a:ext uri="{9D8B030D-6E8A-4147-A177-3AD203B41FA5}">
                      <a16:colId xmlns:a16="http://schemas.microsoft.com/office/drawing/2014/main" xmlns="" val="970479818"/>
                    </a:ext>
                  </a:extLst>
                </a:gridCol>
              </a:tblGrid>
              <a:tr h="44254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Formal methods of short multiplication and division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3483192"/>
                  </a:ext>
                </a:extLst>
              </a:tr>
              <a:tr h="1476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351 x 7 becomes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91 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÷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7 becomes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6520249"/>
                  </a:ext>
                </a:extLst>
              </a:tr>
            </a:tbl>
          </a:graphicData>
        </a:graphic>
      </p:graphicFrame>
      <p:graphicFrame>
        <p:nvGraphicFramePr>
          <p:cNvPr id="62" name="Table 35">
            <a:extLst>
              <a:ext uri="{FF2B5EF4-FFF2-40B4-BE49-F238E27FC236}">
                <a16:creationId xmlns:a16="http://schemas.microsoft.com/office/drawing/2014/main" xmlns="" id="{A1BC93B6-486C-4E5B-B1A6-236CCC7711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692222"/>
              </p:ext>
            </p:extLst>
          </p:nvPr>
        </p:nvGraphicFramePr>
        <p:xfrm>
          <a:off x="2886099" y="4284539"/>
          <a:ext cx="2212101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2101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262643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Roman Numerals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1992877"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71" name="Table 35">
            <a:extLst>
              <a:ext uri="{FF2B5EF4-FFF2-40B4-BE49-F238E27FC236}">
                <a16:creationId xmlns:a16="http://schemas.microsoft.com/office/drawing/2014/main" xmlns="" id="{8F3DBCE7-5D17-40EE-84B4-645B53503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79391"/>
              </p:ext>
            </p:extLst>
          </p:nvPr>
        </p:nvGraphicFramePr>
        <p:xfrm>
          <a:off x="5205918" y="4284539"/>
          <a:ext cx="1299808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808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245076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Factors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1888526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factor pair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is a pair of numbers that, when multiplied will result in a given product.</a:t>
                      </a:r>
                    </a:p>
                    <a:p>
                      <a:pPr algn="l"/>
                      <a:endParaRPr lang="en-GB" sz="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Factor pairs of 16 are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1 , 16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2 , 8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4 , 4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xmlns="" id="{587190E4-C43C-43C6-BEF6-5EBA20A60F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876701"/>
              </p:ext>
            </p:extLst>
          </p:nvPr>
        </p:nvGraphicFramePr>
        <p:xfrm>
          <a:off x="400251" y="5412298"/>
          <a:ext cx="835340" cy="998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35">
                  <a:extLst>
                    <a:ext uri="{9D8B030D-6E8A-4147-A177-3AD203B41FA5}">
                      <a16:colId xmlns:a16="http://schemas.microsoft.com/office/drawing/2014/main" xmlns="" val="3577079064"/>
                    </a:ext>
                  </a:extLst>
                </a:gridCol>
                <a:gridCol w="208835">
                  <a:extLst>
                    <a:ext uri="{9D8B030D-6E8A-4147-A177-3AD203B41FA5}">
                      <a16:colId xmlns:a16="http://schemas.microsoft.com/office/drawing/2014/main" xmlns="" val="69691494"/>
                    </a:ext>
                  </a:extLst>
                </a:gridCol>
                <a:gridCol w="208835">
                  <a:extLst>
                    <a:ext uri="{9D8B030D-6E8A-4147-A177-3AD203B41FA5}">
                      <a16:colId xmlns:a16="http://schemas.microsoft.com/office/drawing/2014/main" xmlns="" val="598667295"/>
                    </a:ext>
                  </a:extLst>
                </a:gridCol>
                <a:gridCol w="208835">
                  <a:extLst>
                    <a:ext uri="{9D8B030D-6E8A-4147-A177-3AD203B41FA5}">
                      <a16:colId xmlns:a16="http://schemas.microsoft.com/office/drawing/2014/main" xmlns="" val="85829697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687760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52998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64059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230397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8FB2D371-B47A-42CA-93FE-B13789A38B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343092"/>
              </p:ext>
            </p:extLst>
          </p:nvPr>
        </p:nvGraphicFramePr>
        <p:xfrm>
          <a:off x="1580348" y="5412298"/>
          <a:ext cx="1092236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59">
                  <a:extLst>
                    <a:ext uri="{9D8B030D-6E8A-4147-A177-3AD203B41FA5}">
                      <a16:colId xmlns:a16="http://schemas.microsoft.com/office/drawing/2014/main" xmlns="" val="69691494"/>
                    </a:ext>
                  </a:extLst>
                </a:gridCol>
                <a:gridCol w="273059">
                  <a:extLst>
                    <a:ext uri="{9D8B030D-6E8A-4147-A177-3AD203B41FA5}">
                      <a16:colId xmlns:a16="http://schemas.microsoft.com/office/drawing/2014/main" xmlns="" val="598667295"/>
                    </a:ext>
                  </a:extLst>
                </a:gridCol>
                <a:gridCol w="273059">
                  <a:extLst>
                    <a:ext uri="{9D8B030D-6E8A-4147-A177-3AD203B41FA5}">
                      <a16:colId xmlns:a16="http://schemas.microsoft.com/office/drawing/2014/main" xmlns="" val="858296971"/>
                    </a:ext>
                  </a:extLst>
                </a:gridCol>
                <a:gridCol w="273059">
                  <a:extLst>
                    <a:ext uri="{9D8B030D-6E8A-4147-A177-3AD203B41FA5}">
                      <a16:colId xmlns:a16="http://schemas.microsoft.com/office/drawing/2014/main" xmlns="" val="13316816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68776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5299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6405917"/>
                  </a:ext>
                </a:extLst>
              </a:tr>
            </a:tbl>
          </a:graphicData>
        </a:graphic>
      </p:graphicFrame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098DB80A-DF71-40F0-B45F-570C3FA4A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22433"/>
              </p:ext>
            </p:extLst>
          </p:nvPr>
        </p:nvGraphicFramePr>
        <p:xfrm>
          <a:off x="3059709" y="4604122"/>
          <a:ext cx="210086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0430">
                  <a:extLst>
                    <a:ext uri="{9D8B030D-6E8A-4147-A177-3AD203B41FA5}">
                      <a16:colId xmlns:a16="http://schemas.microsoft.com/office/drawing/2014/main" xmlns="" val="2582206084"/>
                    </a:ext>
                  </a:extLst>
                </a:gridCol>
                <a:gridCol w="1050430">
                  <a:extLst>
                    <a:ext uri="{9D8B030D-6E8A-4147-A177-3AD203B41FA5}">
                      <a16:colId xmlns:a16="http://schemas.microsoft.com/office/drawing/2014/main" xmlns="" val="1756985759"/>
                    </a:ext>
                  </a:extLst>
                </a:gridCol>
              </a:tblGrid>
              <a:tr h="348504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en-GB" sz="12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30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XL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50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60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LX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70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LXX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LXXX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90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XC</a:t>
                      </a:r>
                    </a:p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 =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94549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13A671AC-F84C-4EC0-A370-243C90079ED5}"/>
              </a:ext>
            </a:extLst>
          </p:cNvPr>
          <p:cNvCxnSpPr/>
          <p:nvPr/>
        </p:nvCxnSpPr>
        <p:spPr>
          <a:xfrm>
            <a:off x="2525770" y="991097"/>
            <a:ext cx="249602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91B3910F-460B-4A75-A721-8A694A6AE18E}"/>
              </a:ext>
            </a:extLst>
          </p:cNvPr>
          <p:cNvCxnSpPr>
            <a:cxnSpLocks/>
          </p:cNvCxnSpPr>
          <p:nvPr/>
        </p:nvCxnSpPr>
        <p:spPr>
          <a:xfrm>
            <a:off x="4986865" y="991097"/>
            <a:ext cx="0" cy="26786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9EE8376-7B1A-4423-826C-8F8703EB438B}"/>
              </a:ext>
            </a:extLst>
          </p:cNvPr>
          <p:cNvCxnSpPr>
            <a:cxnSpLocks/>
          </p:cNvCxnSpPr>
          <p:nvPr/>
        </p:nvCxnSpPr>
        <p:spPr>
          <a:xfrm>
            <a:off x="2557520" y="991097"/>
            <a:ext cx="0" cy="26786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D47D055-AB9A-40ED-A35B-C81DDB9B86F0}"/>
              </a:ext>
            </a:extLst>
          </p:cNvPr>
          <p:cNvCxnSpPr/>
          <p:nvPr/>
        </p:nvCxnSpPr>
        <p:spPr>
          <a:xfrm>
            <a:off x="3772192" y="991097"/>
            <a:ext cx="0" cy="26786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F4248B17-63E7-45F3-AA65-72229B8C270E}"/>
              </a:ext>
            </a:extLst>
          </p:cNvPr>
          <p:cNvCxnSpPr/>
          <p:nvPr/>
        </p:nvCxnSpPr>
        <p:spPr>
          <a:xfrm>
            <a:off x="3529258" y="988668"/>
            <a:ext cx="0" cy="1508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8273F1C6-E37D-47FC-B229-07B3C2140BFB}"/>
              </a:ext>
            </a:extLst>
          </p:cNvPr>
          <p:cNvCxnSpPr/>
          <p:nvPr/>
        </p:nvCxnSpPr>
        <p:spPr>
          <a:xfrm>
            <a:off x="3043390" y="988668"/>
            <a:ext cx="0" cy="1508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5928FF21-E580-45C9-8337-71D8E18679DD}"/>
              </a:ext>
            </a:extLst>
          </p:cNvPr>
          <p:cNvCxnSpPr/>
          <p:nvPr/>
        </p:nvCxnSpPr>
        <p:spPr>
          <a:xfrm>
            <a:off x="2800455" y="988668"/>
            <a:ext cx="0" cy="1508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66997E7E-B5B6-4687-90B2-7F8DB22134D9}"/>
              </a:ext>
            </a:extLst>
          </p:cNvPr>
          <p:cNvCxnSpPr/>
          <p:nvPr/>
        </p:nvCxnSpPr>
        <p:spPr>
          <a:xfrm>
            <a:off x="3286324" y="988668"/>
            <a:ext cx="0" cy="1508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07934668-7FDE-473D-A44E-50F30D7F1AC5}"/>
              </a:ext>
            </a:extLst>
          </p:cNvPr>
          <p:cNvCxnSpPr/>
          <p:nvPr/>
        </p:nvCxnSpPr>
        <p:spPr>
          <a:xfrm>
            <a:off x="4743929" y="988668"/>
            <a:ext cx="0" cy="1508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08D2349E-B2AE-4535-8D97-756CDE5174C4}"/>
              </a:ext>
            </a:extLst>
          </p:cNvPr>
          <p:cNvCxnSpPr/>
          <p:nvPr/>
        </p:nvCxnSpPr>
        <p:spPr>
          <a:xfrm>
            <a:off x="4258061" y="988668"/>
            <a:ext cx="0" cy="1508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19D3A604-4984-4533-876B-60257A131D81}"/>
              </a:ext>
            </a:extLst>
          </p:cNvPr>
          <p:cNvCxnSpPr/>
          <p:nvPr/>
        </p:nvCxnSpPr>
        <p:spPr>
          <a:xfrm>
            <a:off x="4015127" y="988668"/>
            <a:ext cx="0" cy="1508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18CF20EC-1F2A-4CA2-98D4-1A480D722D6F}"/>
              </a:ext>
            </a:extLst>
          </p:cNvPr>
          <p:cNvCxnSpPr/>
          <p:nvPr/>
        </p:nvCxnSpPr>
        <p:spPr>
          <a:xfrm>
            <a:off x="4500995" y="988668"/>
            <a:ext cx="0" cy="1508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ADCA2EB-F7F2-41B1-8065-3C0CC89AF590}"/>
              </a:ext>
            </a:extLst>
          </p:cNvPr>
          <p:cNvSpPr txBox="1"/>
          <p:nvPr/>
        </p:nvSpPr>
        <p:spPr>
          <a:xfrm>
            <a:off x="2478960" y="1227744"/>
            <a:ext cx="157119" cy="184666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r>
              <a:rPr lang="en-US" sz="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30</a:t>
            </a:r>
            <a:endParaRPr lang="en-GB" sz="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8E503F1-5EDF-4A80-B91B-B1D4BAF245F5}"/>
              </a:ext>
            </a:extLst>
          </p:cNvPr>
          <p:cNvSpPr txBox="1"/>
          <p:nvPr/>
        </p:nvSpPr>
        <p:spPr>
          <a:xfrm>
            <a:off x="3684998" y="1218349"/>
            <a:ext cx="157119" cy="184666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r>
              <a:rPr lang="en-US" sz="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35</a:t>
            </a:r>
            <a:endParaRPr lang="en-GB" sz="6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E66131D-1FA0-4BDA-BF17-9F9AE5E669C8}"/>
              </a:ext>
            </a:extLst>
          </p:cNvPr>
          <p:cNvSpPr txBox="1"/>
          <p:nvPr/>
        </p:nvSpPr>
        <p:spPr>
          <a:xfrm>
            <a:off x="4908304" y="1226453"/>
            <a:ext cx="157119" cy="184666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r>
              <a:rPr lang="en-US" sz="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40</a:t>
            </a:r>
            <a:endParaRPr lang="en-GB" sz="6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BA9E997-1720-49E0-BA20-E8297BC328EA}"/>
              </a:ext>
            </a:extLst>
          </p:cNvPr>
          <p:cNvSpPr txBox="1"/>
          <p:nvPr/>
        </p:nvSpPr>
        <p:spPr>
          <a:xfrm>
            <a:off x="2717616" y="1086450"/>
            <a:ext cx="157119" cy="184666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  <a:latin typeface="Century Gothic" panose="020B0502020202020204" pitchFamily="34" charset="0"/>
              </a:rPr>
              <a:t>31</a:t>
            </a:r>
            <a:endParaRPr lang="en-GB" sz="6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6D82C09-6ABC-477C-81FA-BE6B5333EB60}"/>
              </a:ext>
            </a:extLst>
          </p:cNvPr>
          <p:cNvSpPr txBox="1"/>
          <p:nvPr/>
        </p:nvSpPr>
        <p:spPr>
          <a:xfrm>
            <a:off x="2967007" y="1089273"/>
            <a:ext cx="157119" cy="184666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  <a:latin typeface="Century Gothic" panose="020B0502020202020204" pitchFamily="34" charset="0"/>
              </a:rPr>
              <a:t>32</a:t>
            </a:r>
            <a:endParaRPr lang="en-GB" sz="6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9F793DD-D343-4A75-A52C-EE470B0A8606}"/>
              </a:ext>
            </a:extLst>
          </p:cNvPr>
          <p:cNvSpPr txBox="1"/>
          <p:nvPr/>
        </p:nvSpPr>
        <p:spPr>
          <a:xfrm>
            <a:off x="3215325" y="1094457"/>
            <a:ext cx="157119" cy="184666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  <a:latin typeface="Century Gothic" panose="020B0502020202020204" pitchFamily="34" charset="0"/>
              </a:rPr>
              <a:t>33</a:t>
            </a:r>
            <a:endParaRPr lang="en-GB" sz="6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46C66131-7D2C-4C63-BC74-5B30215ACEBD}"/>
              </a:ext>
            </a:extLst>
          </p:cNvPr>
          <p:cNvSpPr txBox="1"/>
          <p:nvPr/>
        </p:nvSpPr>
        <p:spPr>
          <a:xfrm>
            <a:off x="3449321" y="1094457"/>
            <a:ext cx="157119" cy="184666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  <a:latin typeface="Century Gothic" panose="020B0502020202020204" pitchFamily="34" charset="0"/>
              </a:rPr>
              <a:t>34</a:t>
            </a:r>
            <a:endParaRPr lang="en-GB" sz="6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C2628E72-86AD-483E-B86C-74114069502D}"/>
              </a:ext>
            </a:extLst>
          </p:cNvPr>
          <p:cNvSpPr txBox="1"/>
          <p:nvPr/>
        </p:nvSpPr>
        <p:spPr>
          <a:xfrm>
            <a:off x="3944819" y="1094457"/>
            <a:ext cx="157119" cy="184666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r>
              <a:rPr lang="en-US" sz="600" dirty="0">
                <a:solidFill>
                  <a:srgbClr val="7030A0"/>
                </a:solidFill>
                <a:latin typeface="Century Gothic" panose="020B0502020202020204" pitchFamily="34" charset="0"/>
              </a:rPr>
              <a:t>36</a:t>
            </a:r>
            <a:endParaRPr lang="en-GB" sz="6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F38BF3B-E261-4509-9D1D-023413705DB4}"/>
              </a:ext>
            </a:extLst>
          </p:cNvPr>
          <p:cNvSpPr txBox="1"/>
          <p:nvPr/>
        </p:nvSpPr>
        <p:spPr>
          <a:xfrm>
            <a:off x="4175718" y="1094457"/>
            <a:ext cx="157119" cy="184666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r>
              <a:rPr lang="en-US" sz="600" dirty="0">
                <a:solidFill>
                  <a:srgbClr val="7030A0"/>
                </a:solidFill>
                <a:latin typeface="Century Gothic" panose="020B0502020202020204" pitchFamily="34" charset="0"/>
              </a:rPr>
              <a:t>37</a:t>
            </a:r>
            <a:endParaRPr lang="en-GB" sz="6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20905F2-00EB-4119-8F7C-A22C355563E6}"/>
              </a:ext>
            </a:extLst>
          </p:cNvPr>
          <p:cNvSpPr txBox="1"/>
          <p:nvPr/>
        </p:nvSpPr>
        <p:spPr>
          <a:xfrm>
            <a:off x="4424369" y="1094457"/>
            <a:ext cx="157119" cy="184666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r>
              <a:rPr lang="en-US" sz="600" dirty="0">
                <a:solidFill>
                  <a:srgbClr val="7030A0"/>
                </a:solidFill>
                <a:latin typeface="Century Gothic" panose="020B0502020202020204" pitchFamily="34" charset="0"/>
              </a:rPr>
              <a:t>38</a:t>
            </a:r>
            <a:endParaRPr lang="en-GB" sz="6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7123310-8A5B-4C6D-B7BF-F61CB978B055}"/>
              </a:ext>
            </a:extLst>
          </p:cNvPr>
          <p:cNvSpPr txBox="1"/>
          <p:nvPr/>
        </p:nvSpPr>
        <p:spPr>
          <a:xfrm>
            <a:off x="4664375" y="1094457"/>
            <a:ext cx="157119" cy="184666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r>
              <a:rPr lang="en-US" sz="600" dirty="0">
                <a:solidFill>
                  <a:srgbClr val="7030A0"/>
                </a:solidFill>
                <a:latin typeface="Century Gothic" panose="020B0502020202020204" pitchFamily="34" charset="0"/>
              </a:rPr>
              <a:t>39</a:t>
            </a:r>
            <a:endParaRPr lang="en-GB" sz="6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51E1FD7C-8703-4DD2-B3DD-888A65BDA9B2}"/>
              </a:ext>
            </a:extLst>
          </p:cNvPr>
          <p:cNvSpPr txBox="1"/>
          <p:nvPr/>
        </p:nvSpPr>
        <p:spPr>
          <a:xfrm>
            <a:off x="2544989" y="1297322"/>
            <a:ext cx="1206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70C0"/>
                </a:solidFill>
                <a:latin typeface="Century Gothic" panose="020B0502020202020204" pitchFamily="34" charset="0"/>
              </a:rPr>
              <a:t>The numbers below half way all ROUND DOWN to 30</a:t>
            </a:r>
            <a:endParaRPr lang="en-GB" sz="8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B1B326B2-C38D-48F8-97B8-AE0E49E9CF98}"/>
              </a:ext>
            </a:extLst>
          </p:cNvPr>
          <p:cNvSpPr txBox="1"/>
          <p:nvPr/>
        </p:nvSpPr>
        <p:spPr>
          <a:xfrm>
            <a:off x="3780825" y="1297322"/>
            <a:ext cx="1206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7030A0"/>
                </a:solidFill>
                <a:latin typeface="Century Gothic" panose="020B0502020202020204" pitchFamily="34" charset="0"/>
              </a:rPr>
              <a:t>The numbers above half way all ROUND UP to 40</a:t>
            </a:r>
            <a:endParaRPr lang="en-GB" sz="8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D4ABF9CF-C07A-4D33-AC01-94551FA5A024}"/>
              </a:ext>
            </a:extLst>
          </p:cNvPr>
          <p:cNvSpPr txBox="1"/>
          <p:nvPr/>
        </p:nvSpPr>
        <p:spPr>
          <a:xfrm>
            <a:off x="3130492" y="1771679"/>
            <a:ext cx="1266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Century Gothic" panose="020B0502020202020204" pitchFamily="34" charset="0"/>
              </a:rPr>
              <a:t>The number in the middle is half way and ROUNDS UP to 40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xmlns="" id="{1FE18DC9-396F-4862-9F42-7D0EC1AAA320}"/>
              </a:ext>
            </a:extLst>
          </p:cNvPr>
          <p:cNvCxnSpPr>
            <a:cxnSpLocks/>
            <a:stCxn id="47" idx="0"/>
            <a:endCxn id="20" idx="2"/>
          </p:cNvCxnSpPr>
          <p:nvPr/>
        </p:nvCxnSpPr>
        <p:spPr>
          <a:xfrm flipV="1">
            <a:off x="3763557" y="1403015"/>
            <a:ext cx="1" cy="368664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99" name="Straight Connector 4098">
            <a:extLst>
              <a:ext uri="{FF2B5EF4-FFF2-40B4-BE49-F238E27FC236}">
                <a16:creationId xmlns:a16="http://schemas.microsoft.com/office/drawing/2014/main" xmlns="" id="{7B1BA33B-1054-4574-869D-B9E33E0F5334}"/>
              </a:ext>
            </a:extLst>
          </p:cNvPr>
          <p:cNvCxnSpPr/>
          <p:nvPr/>
        </p:nvCxnSpPr>
        <p:spPr>
          <a:xfrm>
            <a:off x="5248683" y="1373174"/>
            <a:ext cx="0" cy="26793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02" name="Straight Connector 4101">
            <a:extLst>
              <a:ext uri="{FF2B5EF4-FFF2-40B4-BE49-F238E27FC236}">
                <a16:creationId xmlns:a16="http://schemas.microsoft.com/office/drawing/2014/main" xmlns="" id="{2CE4C4D4-F55A-45AB-B403-584DB3440EDA}"/>
              </a:ext>
            </a:extLst>
          </p:cNvPr>
          <p:cNvCxnSpPr/>
          <p:nvPr/>
        </p:nvCxnSpPr>
        <p:spPr>
          <a:xfrm>
            <a:off x="5245726" y="1412837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C6B96111-DEAD-4442-8B8E-A747F2A46577}"/>
              </a:ext>
            </a:extLst>
          </p:cNvPr>
          <p:cNvCxnSpPr/>
          <p:nvPr/>
        </p:nvCxnSpPr>
        <p:spPr>
          <a:xfrm>
            <a:off x="5245726" y="1542943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6989EB85-B221-47EC-ACCB-71AF2A268D19}"/>
              </a:ext>
            </a:extLst>
          </p:cNvPr>
          <p:cNvCxnSpPr/>
          <p:nvPr/>
        </p:nvCxnSpPr>
        <p:spPr>
          <a:xfrm>
            <a:off x="5245726" y="1673049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781E8687-DA77-4CF6-9043-7D79F4CF38E9}"/>
              </a:ext>
            </a:extLst>
          </p:cNvPr>
          <p:cNvCxnSpPr/>
          <p:nvPr/>
        </p:nvCxnSpPr>
        <p:spPr>
          <a:xfrm>
            <a:off x="5245726" y="1803155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xmlns="" id="{37949938-971C-49D6-A710-1C4C74150FCA}"/>
              </a:ext>
            </a:extLst>
          </p:cNvPr>
          <p:cNvCxnSpPr/>
          <p:nvPr/>
        </p:nvCxnSpPr>
        <p:spPr>
          <a:xfrm>
            <a:off x="5245726" y="1933261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45A24D0F-0484-421E-82DC-1297EEEEAFF1}"/>
              </a:ext>
            </a:extLst>
          </p:cNvPr>
          <p:cNvCxnSpPr/>
          <p:nvPr/>
        </p:nvCxnSpPr>
        <p:spPr>
          <a:xfrm>
            <a:off x="5245726" y="2063367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EA11DF70-6D57-4CA1-BA8D-72A2F61E0DFD}"/>
              </a:ext>
            </a:extLst>
          </p:cNvPr>
          <p:cNvCxnSpPr/>
          <p:nvPr/>
        </p:nvCxnSpPr>
        <p:spPr>
          <a:xfrm>
            <a:off x="5245726" y="2193473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BA456268-25E1-42B1-AAB7-D351536D3C30}"/>
              </a:ext>
            </a:extLst>
          </p:cNvPr>
          <p:cNvCxnSpPr/>
          <p:nvPr/>
        </p:nvCxnSpPr>
        <p:spPr>
          <a:xfrm>
            <a:off x="5250488" y="2323579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xmlns="" id="{A004A349-E657-4EBF-A960-129BB77E5D3C}"/>
              </a:ext>
            </a:extLst>
          </p:cNvPr>
          <p:cNvCxnSpPr/>
          <p:nvPr/>
        </p:nvCxnSpPr>
        <p:spPr>
          <a:xfrm>
            <a:off x="5245726" y="2453685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4CE6D063-97FF-4268-B0B7-32BB1B5AB22E}"/>
              </a:ext>
            </a:extLst>
          </p:cNvPr>
          <p:cNvCxnSpPr/>
          <p:nvPr/>
        </p:nvCxnSpPr>
        <p:spPr>
          <a:xfrm>
            <a:off x="5245726" y="4014959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xmlns="" id="{80B2B877-2558-46DE-B7AB-578CFAECA7F1}"/>
              </a:ext>
            </a:extLst>
          </p:cNvPr>
          <p:cNvCxnSpPr/>
          <p:nvPr/>
        </p:nvCxnSpPr>
        <p:spPr>
          <a:xfrm>
            <a:off x="5245726" y="2583791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967EBB4C-0DAC-4743-A7CF-942BAE6508A1}"/>
              </a:ext>
            </a:extLst>
          </p:cNvPr>
          <p:cNvCxnSpPr/>
          <p:nvPr/>
        </p:nvCxnSpPr>
        <p:spPr>
          <a:xfrm>
            <a:off x="5245726" y="2713897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xmlns="" id="{A2D316D0-5320-4830-A39B-FDB863C6E9FA}"/>
              </a:ext>
            </a:extLst>
          </p:cNvPr>
          <p:cNvCxnSpPr/>
          <p:nvPr/>
        </p:nvCxnSpPr>
        <p:spPr>
          <a:xfrm>
            <a:off x="5245726" y="2844003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xmlns="" id="{2AE68A94-8802-4494-8E81-B468821A9879}"/>
              </a:ext>
            </a:extLst>
          </p:cNvPr>
          <p:cNvCxnSpPr/>
          <p:nvPr/>
        </p:nvCxnSpPr>
        <p:spPr>
          <a:xfrm>
            <a:off x="5245726" y="2974109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xmlns="" id="{95E42483-C493-4D5C-BAC4-BC0953C55BF0}"/>
              </a:ext>
            </a:extLst>
          </p:cNvPr>
          <p:cNvCxnSpPr/>
          <p:nvPr/>
        </p:nvCxnSpPr>
        <p:spPr>
          <a:xfrm>
            <a:off x="5245726" y="3104215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xmlns="" id="{D161B948-18AC-481B-935D-876F44C7A786}"/>
              </a:ext>
            </a:extLst>
          </p:cNvPr>
          <p:cNvCxnSpPr/>
          <p:nvPr/>
        </p:nvCxnSpPr>
        <p:spPr>
          <a:xfrm>
            <a:off x="5245726" y="3234321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xmlns="" id="{9098AE05-CFBD-4026-AD04-EE1926050A81}"/>
              </a:ext>
            </a:extLst>
          </p:cNvPr>
          <p:cNvCxnSpPr/>
          <p:nvPr/>
        </p:nvCxnSpPr>
        <p:spPr>
          <a:xfrm>
            <a:off x="5245726" y="3364427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xmlns="" id="{DB99D69F-3EB4-4700-BA52-60A910E0D064}"/>
              </a:ext>
            </a:extLst>
          </p:cNvPr>
          <p:cNvCxnSpPr/>
          <p:nvPr/>
        </p:nvCxnSpPr>
        <p:spPr>
          <a:xfrm>
            <a:off x="5250488" y="3494533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xmlns="" id="{7878FB2F-20D3-42F4-A610-AED4844F2E2A}"/>
              </a:ext>
            </a:extLst>
          </p:cNvPr>
          <p:cNvCxnSpPr/>
          <p:nvPr/>
        </p:nvCxnSpPr>
        <p:spPr>
          <a:xfrm>
            <a:off x="5245726" y="3624639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xmlns="" id="{49895394-3AA9-4F38-911E-18FE8FB7D8BA}"/>
              </a:ext>
            </a:extLst>
          </p:cNvPr>
          <p:cNvCxnSpPr/>
          <p:nvPr/>
        </p:nvCxnSpPr>
        <p:spPr>
          <a:xfrm>
            <a:off x="5245726" y="3754745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E5BD4054-E268-4E1E-A81E-3E91FB1871FB}"/>
              </a:ext>
            </a:extLst>
          </p:cNvPr>
          <p:cNvCxnSpPr/>
          <p:nvPr/>
        </p:nvCxnSpPr>
        <p:spPr>
          <a:xfrm>
            <a:off x="5245726" y="3884851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03" name="TextBox 4102">
            <a:extLst>
              <a:ext uri="{FF2B5EF4-FFF2-40B4-BE49-F238E27FC236}">
                <a16:creationId xmlns:a16="http://schemas.microsoft.com/office/drawing/2014/main" xmlns="" id="{D1470AD8-77B7-4E98-89D9-61F9AA8789F9}"/>
              </a:ext>
            </a:extLst>
          </p:cNvPr>
          <p:cNvSpPr txBox="1"/>
          <p:nvPr/>
        </p:nvSpPr>
        <p:spPr>
          <a:xfrm>
            <a:off x="5337060" y="1316609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10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4" name="TextBox 4103">
            <a:extLst>
              <a:ext uri="{FF2B5EF4-FFF2-40B4-BE49-F238E27FC236}">
                <a16:creationId xmlns:a16="http://schemas.microsoft.com/office/drawing/2014/main" xmlns="" id="{E2812FE6-482F-4177-A81B-2222799AEF47}"/>
              </a:ext>
            </a:extLst>
          </p:cNvPr>
          <p:cNvSpPr txBox="1"/>
          <p:nvPr/>
        </p:nvSpPr>
        <p:spPr>
          <a:xfrm>
            <a:off x="5337060" y="1447172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9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5" name="TextBox 4104">
            <a:extLst>
              <a:ext uri="{FF2B5EF4-FFF2-40B4-BE49-F238E27FC236}">
                <a16:creationId xmlns:a16="http://schemas.microsoft.com/office/drawing/2014/main" xmlns="" id="{E716A7D9-3E21-4C83-852D-B8934389DF3E}"/>
              </a:ext>
            </a:extLst>
          </p:cNvPr>
          <p:cNvSpPr txBox="1"/>
          <p:nvPr/>
        </p:nvSpPr>
        <p:spPr>
          <a:xfrm>
            <a:off x="5337060" y="1580715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8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6" name="TextBox 4105">
            <a:extLst>
              <a:ext uri="{FF2B5EF4-FFF2-40B4-BE49-F238E27FC236}">
                <a16:creationId xmlns:a16="http://schemas.microsoft.com/office/drawing/2014/main" xmlns="" id="{45B8DC6D-75B0-469A-853B-F225B5C80631}"/>
              </a:ext>
            </a:extLst>
          </p:cNvPr>
          <p:cNvSpPr txBox="1"/>
          <p:nvPr/>
        </p:nvSpPr>
        <p:spPr>
          <a:xfrm>
            <a:off x="5337060" y="1710963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7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7" name="TextBox 4106">
            <a:extLst>
              <a:ext uri="{FF2B5EF4-FFF2-40B4-BE49-F238E27FC236}">
                <a16:creationId xmlns:a16="http://schemas.microsoft.com/office/drawing/2014/main" xmlns="" id="{E0183702-7866-4BFF-A86D-758E3C0A8F47}"/>
              </a:ext>
            </a:extLst>
          </p:cNvPr>
          <p:cNvSpPr txBox="1"/>
          <p:nvPr/>
        </p:nvSpPr>
        <p:spPr>
          <a:xfrm>
            <a:off x="5337060" y="1840567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6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8" name="TextBox 4107">
            <a:extLst>
              <a:ext uri="{FF2B5EF4-FFF2-40B4-BE49-F238E27FC236}">
                <a16:creationId xmlns:a16="http://schemas.microsoft.com/office/drawing/2014/main" xmlns="" id="{99D2BA7A-7574-45D9-A140-DEB1659D6FCA}"/>
              </a:ext>
            </a:extLst>
          </p:cNvPr>
          <p:cNvSpPr txBox="1"/>
          <p:nvPr/>
        </p:nvSpPr>
        <p:spPr>
          <a:xfrm>
            <a:off x="5337060" y="1974754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5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9" name="TextBox 4108">
            <a:extLst>
              <a:ext uri="{FF2B5EF4-FFF2-40B4-BE49-F238E27FC236}">
                <a16:creationId xmlns:a16="http://schemas.microsoft.com/office/drawing/2014/main" xmlns="" id="{ADA4BD49-609D-49EE-BDB2-912EEDD3A678}"/>
              </a:ext>
            </a:extLst>
          </p:cNvPr>
          <p:cNvSpPr txBox="1"/>
          <p:nvPr/>
        </p:nvSpPr>
        <p:spPr>
          <a:xfrm>
            <a:off x="5337060" y="2100766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4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10" name="TextBox 4109">
            <a:extLst>
              <a:ext uri="{FF2B5EF4-FFF2-40B4-BE49-F238E27FC236}">
                <a16:creationId xmlns:a16="http://schemas.microsoft.com/office/drawing/2014/main" xmlns="" id="{287C5F1D-C797-4B77-A40A-C1846A69066F}"/>
              </a:ext>
            </a:extLst>
          </p:cNvPr>
          <p:cNvSpPr txBox="1"/>
          <p:nvPr/>
        </p:nvSpPr>
        <p:spPr>
          <a:xfrm>
            <a:off x="5337060" y="2230871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3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11" name="TextBox 4110">
            <a:extLst>
              <a:ext uri="{FF2B5EF4-FFF2-40B4-BE49-F238E27FC236}">
                <a16:creationId xmlns:a16="http://schemas.microsoft.com/office/drawing/2014/main" xmlns="" id="{B32B8856-07E6-4EFC-950A-86F1F1E9C58B}"/>
              </a:ext>
            </a:extLst>
          </p:cNvPr>
          <p:cNvSpPr txBox="1"/>
          <p:nvPr/>
        </p:nvSpPr>
        <p:spPr>
          <a:xfrm>
            <a:off x="5337060" y="2360976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2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12" name="TextBox 4111">
            <a:extLst>
              <a:ext uri="{FF2B5EF4-FFF2-40B4-BE49-F238E27FC236}">
                <a16:creationId xmlns:a16="http://schemas.microsoft.com/office/drawing/2014/main" xmlns="" id="{D68CABF5-A766-496F-ADFE-B5797F05C6F1}"/>
              </a:ext>
            </a:extLst>
          </p:cNvPr>
          <p:cNvSpPr txBox="1"/>
          <p:nvPr/>
        </p:nvSpPr>
        <p:spPr>
          <a:xfrm>
            <a:off x="5337060" y="2496547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1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13" name="TextBox 4112">
            <a:extLst>
              <a:ext uri="{FF2B5EF4-FFF2-40B4-BE49-F238E27FC236}">
                <a16:creationId xmlns:a16="http://schemas.microsoft.com/office/drawing/2014/main" xmlns="" id="{DE7DBF29-60B2-4A77-8E88-EF8B4F179D75}"/>
              </a:ext>
            </a:extLst>
          </p:cNvPr>
          <p:cNvSpPr txBox="1"/>
          <p:nvPr/>
        </p:nvSpPr>
        <p:spPr>
          <a:xfrm>
            <a:off x="5337060" y="2619846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0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15" name="TextBox 4114">
            <a:extLst>
              <a:ext uri="{FF2B5EF4-FFF2-40B4-BE49-F238E27FC236}">
                <a16:creationId xmlns:a16="http://schemas.microsoft.com/office/drawing/2014/main" xmlns="" id="{A9E8FCD2-4F7A-4A11-8C1B-FFFA3EB347FC}"/>
              </a:ext>
            </a:extLst>
          </p:cNvPr>
          <p:cNvSpPr txBox="1"/>
          <p:nvPr/>
        </p:nvSpPr>
        <p:spPr>
          <a:xfrm>
            <a:off x="5337060" y="2745641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-1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16" name="TextBox 4115">
            <a:extLst>
              <a:ext uri="{FF2B5EF4-FFF2-40B4-BE49-F238E27FC236}">
                <a16:creationId xmlns:a16="http://schemas.microsoft.com/office/drawing/2014/main" xmlns="" id="{F42FE994-AF72-4C23-A8C8-1F6EF80A06AB}"/>
              </a:ext>
            </a:extLst>
          </p:cNvPr>
          <p:cNvSpPr txBox="1"/>
          <p:nvPr/>
        </p:nvSpPr>
        <p:spPr>
          <a:xfrm>
            <a:off x="5337060" y="2873610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-2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17" name="TextBox 4116">
            <a:extLst>
              <a:ext uri="{FF2B5EF4-FFF2-40B4-BE49-F238E27FC236}">
                <a16:creationId xmlns:a16="http://schemas.microsoft.com/office/drawing/2014/main" xmlns="" id="{EF4BF72D-CE8F-4162-AF79-131EC2BE7BD9}"/>
              </a:ext>
            </a:extLst>
          </p:cNvPr>
          <p:cNvSpPr txBox="1"/>
          <p:nvPr/>
        </p:nvSpPr>
        <p:spPr>
          <a:xfrm>
            <a:off x="5337060" y="3006512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-3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18" name="TextBox 4117">
            <a:extLst>
              <a:ext uri="{FF2B5EF4-FFF2-40B4-BE49-F238E27FC236}">
                <a16:creationId xmlns:a16="http://schemas.microsoft.com/office/drawing/2014/main" xmlns="" id="{9672D60C-88D2-4BB7-AE76-282872DF25C4}"/>
              </a:ext>
            </a:extLst>
          </p:cNvPr>
          <p:cNvSpPr txBox="1"/>
          <p:nvPr/>
        </p:nvSpPr>
        <p:spPr>
          <a:xfrm>
            <a:off x="5337060" y="3134224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-4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19" name="TextBox 4118">
            <a:extLst>
              <a:ext uri="{FF2B5EF4-FFF2-40B4-BE49-F238E27FC236}">
                <a16:creationId xmlns:a16="http://schemas.microsoft.com/office/drawing/2014/main" xmlns="" id="{8594B267-234A-44B4-996E-9FC68FB88B36}"/>
              </a:ext>
            </a:extLst>
          </p:cNvPr>
          <p:cNvSpPr txBox="1"/>
          <p:nvPr/>
        </p:nvSpPr>
        <p:spPr>
          <a:xfrm>
            <a:off x="5337060" y="3264721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-5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20" name="TextBox 4119">
            <a:extLst>
              <a:ext uri="{FF2B5EF4-FFF2-40B4-BE49-F238E27FC236}">
                <a16:creationId xmlns:a16="http://schemas.microsoft.com/office/drawing/2014/main" xmlns="" id="{C31C154B-5038-4734-AD85-5E2E38A9C905}"/>
              </a:ext>
            </a:extLst>
          </p:cNvPr>
          <p:cNvSpPr txBox="1"/>
          <p:nvPr/>
        </p:nvSpPr>
        <p:spPr>
          <a:xfrm>
            <a:off x="5337060" y="3397196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-6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21" name="TextBox 4120">
            <a:extLst>
              <a:ext uri="{FF2B5EF4-FFF2-40B4-BE49-F238E27FC236}">
                <a16:creationId xmlns:a16="http://schemas.microsoft.com/office/drawing/2014/main" xmlns="" id="{57B20DCD-B29E-4B5E-A065-AA1618EF07B5}"/>
              </a:ext>
            </a:extLst>
          </p:cNvPr>
          <p:cNvSpPr txBox="1"/>
          <p:nvPr/>
        </p:nvSpPr>
        <p:spPr>
          <a:xfrm>
            <a:off x="5337060" y="3519211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-7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22" name="TextBox 4121">
            <a:extLst>
              <a:ext uri="{FF2B5EF4-FFF2-40B4-BE49-F238E27FC236}">
                <a16:creationId xmlns:a16="http://schemas.microsoft.com/office/drawing/2014/main" xmlns="" id="{9A359A64-7EFE-4150-9D2B-25C494A2B303}"/>
              </a:ext>
            </a:extLst>
          </p:cNvPr>
          <p:cNvSpPr txBox="1"/>
          <p:nvPr/>
        </p:nvSpPr>
        <p:spPr>
          <a:xfrm>
            <a:off x="5337060" y="3661473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-8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23" name="TextBox 4122">
            <a:extLst>
              <a:ext uri="{FF2B5EF4-FFF2-40B4-BE49-F238E27FC236}">
                <a16:creationId xmlns:a16="http://schemas.microsoft.com/office/drawing/2014/main" xmlns="" id="{C3AA9AFA-4CAA-482B-B6BB-EB4CB3E2DC8A}"/>
              </a:ext>
            </a:extLst>
          </p:cNvPr>
          <p:cNvSpPr txBox="1"/>
          <p:nvPr/>
        </p:nvSpPr>
        <p:spPr>
          <a:xfrm>
            <a:off x="5337060" y="3785905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-9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24" name="TextBox 4123">
            <a:extLst>
              <a:ext uri="{FF2B5EF4-FFF2-40B4-BE49-F238E27FC236}">
                <a16:creationId xmlns:a16="http://schemas.microsoft.com/office/drawing/2014/main" xmlns="" id="{3C0BE103-7A8F-4808-A94B-E83E83B69B12}"/>
              </a:ext>
            </a:extLst>
          </p:cNvPr>
          <p:cNvSpPr txBox="1"/>
          <p:nvPr/>
        </p:nvSpPr>
        <p:spPr>
          <a:xfrm>
            <a:off x="5337060" y="3913552"/>
            <a:ext cx="243929" cy="18466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-10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cxnSp>
        <p:nvCxnSpPr>
          <p:cNvPr id="4126" name="Straight Arrow Connector 4125">
            <a:extLst>
              <a:ext uri="{FF2B5EF4-FFF2-40B4-BE49-F238E27FC236}">
                <a16:creationId xmlns:a16="http://schemas.microsoft.com/office/drawing/2014/main" xmlns="" id="{0D4B7561-477E-4F7A-BCBA-4B0E75818D81}"/>
              </a:ext>
            </a:extLst>
          </p:cNvPr>
          <p:cNvCxnSpPr>
            <a:endCxn id="4124" idx="3"/>
          </p:cNvCxnSpPr>
          <p:nvPr/>
        </p:nvCxnSpPr>
        <p:spPr>
          <a:xfrm flipH="1">
            <a:off x="5580989" y="1404733"/>
            <a:ext cx="6487" cy="2601152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xmlns="" id="{198AA3C3-9CF1-4D57-A19C-484579CCD6DF}"/>
              </a:ext>
            </a:extLst>
          </p:cNvPr>
          <p:cNvCxnSpPr>
            <a:cxnSpLocks/>
          </p:cNvCxnSpPr>
          <p:nvPr/>
        </p:nvCxnSpPr>
        <p:spPr>
          <a:xfrm>
            <a:off x="5492801" y="2715305"/>
            <a:ext cx="1893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4CAA8690-1987-4B3E-B8EE-3B5D29CA3CD5}"/>
              </a:ext>
            </a:extLst>
          </p:cNvPr>
          <p:cNvSpPr txBox="1"/>
          <p:nvPr/>
        </p:nvSpPr>
        <p:spPr>
          <a:xfrm>
            <a:off x="5628276" y="1905080"/>
            <a:ext cx="868146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Numbers above 0 (zero) are positive</a:t>
            </a:r>
            <a:endParaRPr lang="en-GB" sz="600" b="1" dirty="0">
              <a:solidFill>
                <a:schemeClr val="accent4"/>
              </a:solidFill>
              <a:latin typeface="Century Gothic" panose="020B0502020202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5A8C8615-9232-43CF-9BC4-E3D8B3BF93CD}"/>
              </a:ext>
            </a:extLst>
          </p:cNvPr>
          <p:cNvSpPr txBox="1"/>
          <p:nvPr/>
        </p:nvSpPr>
        <p:spPr>
          <a:xfrm>
            <a:off x="5628276" y="3225927"/>
            <a:ext cx="924616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6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Numbers below 0 (zero) are negative</a:t>
            </a:r>
            <a:endParaRPr lang="en-GB" sz="600" b="1" dirty="0">
              <a:solidFill>
                <a:schemeClr val="accent4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644525" y="179388"/>
            <a:ext cx="788670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1B75BC"/>
                </a:solidFill>
                <a:latin typeface="Century Gothic" panose="020B0502020202020204" pitchFamily="34" charset="0"/>
              </a:rPr>
              <a:t>Year 4: Maths Knowledge Mat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CCD8000A-B72A-491F-9BBD-31D91B075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925942"/>
              </p:ext>
            </p:extLst>
          </p:nvPr>
        </p:nvGraphicFramePr>
        <p:xfrm>
          <a:off x="2611803" y="763462"/>
          <a:ext cx="2312074" cy="2668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2074">
                  <a:extLst>
                    <a:ext uri="{9D8B030D-6E8A-4147-A177-3AD203B41FA5}">
                      <a16:colId xmlns:a16="http://schemas.microsoft.com/office/drawing/2014/main" xmlns="" val="3323056554"/>
                    </a:ext>
                  </a:extLst>
                </a:gridCol>
              </a:tblGrid>
              <a:tr h="256391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Symmetry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4196140"/>
                  </a:ext>
                </a:extLst>
              </a:tr>
              <a:tr h="2409147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67505138"/>
                  </a:ext>
                </a:extLst>
              </a:tr>
            </a:tbl>
          </a:graphicData>
        </a:graphic>
      </p:graphicFrame>
      <p:graphicFrame>
        <p:nvGraphicFramePr>
          <p:cNvPr id="25" name="Table 25">
            <a:extLst>
              <a:ext uri="{FF2B5EF4-FFF2-40B4-BE49-F238E27FC236}">
                <a16:creationId xmlns:a16="http://schemas.microsoft.com/office/drawing/2014/main" xmlns="" id="{D7862D5A-714E-42EF-B8A5-F87AAFC3D6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132246"/>
              </p:ext>
            </p:extLst>
          </p:nvPr>
        </p:nvGraphicFramePr>
        <p:xfrm>
          <a:off x="165184" y="754190"/>
          <a:ext cx="2371266" cy="1727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266">
                  <a:extLst>
                    <a:ext uri="{9D8B030D-6E8A-4147-A177-3AD203B41FA5}">
                      <a16:colId xmlns:a16="http://schemas.microsoft.com/office/drawing/2014/main" xmlns="" val="1164396241"/>
                    </a:ext>
                  </a:extLst>
                </a:gridCol>
              </a:tblGrid>
              <a:tr h="2306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Time – Sticky Knowledge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4561576"/>
                  </a:ext>
                </a:extLst>
              </a:tr>
              <a:tr h="145363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Digital and analogue clocks</a:t>
                      </a: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800" b="0" dirty="0">
                          <a:latin typeface="Century Gothic" panose="020B0502020202020204" pitchFamily="34" charset="0"/>
                        </a:rPr>
                        <a:t>Both clocks show it is 10 o’clock. But only the digital clock shows that it is pm (in the evening) because it is using 24 hour time.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7563447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xmlns="" id="{47710A1E-A884-4289-A2A7-AEBA52732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527693"/>
              </p:ext>
            </p:extLst>
          </p:nvPr>
        </p:nvGraphicFramePr>
        <p:xfrm>
          <a:off x="5003328" y="759019"/>
          <a:ext cx="3994764" cy="2001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764">
                  <a:extLst>
                    <a:ext uri="{9D8B030D-6E8A-4147-A177-3AD203B41FA5}">
                      <a16:colId xmlns:a16="http://schemas.microsoft.com/office/drawing/2014/main" xmlns="" val="3035323740"/>
                    </a:ext>
                  </a:extLst>
                </a:gridCol>
              </a:tblGrid>
              <a:tr h="2707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Area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8399979"/>
                  </a:ext>
                </a:extLst>
              </a:tr>
              <a:tr h="1730703"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4755654"/>
                  </a:ext>
                </a:extLst>
              </a:tr>
            </a:tbl>
          </a:graphicData>
        </a:graphic>
      </p:graphicFrame>
      <p:graphicFrame>
        <p:nvGraphicFramePr>
          <p:cNvPr id="79" name="Table 4">
            <a:extLst>
              <a:ext uri="{FF2B5EF4-FFF2-40B4-BE49-F238E27FC236}">
                <a16:creationId xmlns:a16="http://schemas.microsoft.com/office/drawing/2014/main" xmlns="" id="{85A44955-43B9-4D29-AE2A-7152BD7C0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89128"/>
              </p:ext>
            </p:extLst>
          </p:nvPr>
        </p:nvGraphicFramePr>
        <p:xfrm>
          <a:off x="159903" y="4343321"/>
          <a:ext cx="5528602" cy="223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4301">
                  <a:extLst>
                    <a:ext uri="{9D8B030D-6E8A-4147-A177-3AD203B41FA5}">
                      <a16:colId xmlns:a16="http://schemas.microsoft.com/office/drawing/2014/main" xmlns="" val="3323056554"/>
                    </a:ext>
                  </a:extLst>
                </a:gridCol>
                <a:gridCol w="2764301">
                  <a:extLst>
                    <a:ext uri="{9D8B030D-6E8A-4147-A177-3AD203B41FA5}">
                      <a16:colId xmlns:a16="http://schemas.microsoft.com/office/drawing/2014/main" xmlns="" val="1476760164"/>
                    </a:ext>
                  </a:extLst>
                </a:gridCol>
              </a:tblGrid>
              <a:tr h="30927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Coordinates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75B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74196140"/>
                  </a:ext>
                </a:extLst>
              </a:tr>
              <a:tr h="1924127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67505138"/>
                  </a:ext>
                </a:extLst>
              </a:tr>
            </a:tbl>
          </a:graphicData>
        </a:graphic>
      </p:graphicFrame>
      <p:pic>
        <p:nvPicPr>
          <p:cNvPr id="4146" name="Picture 4145">
            <a:extLst>
              <a:ext uri="{FF2B5EF4-FFF2-40B4-BE49-F238E27FC236}">
                <a16:creationId xmlns:a16="http://schemas.microsoft.com/office/drawing/2014/main" xmlns="" id="{C3479323-AE6C-4823-8586-0BED1EF83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982" y="1321482"/>
            <a:ext cx="1296306" cy="526625"/>
          </a:xfrm>
          <a:prstGeom prst="rect">
            <a:avLst/>
          </a:prstGeom>
        </p:spPr>
      </p:pic>
      <p:pic>
        <p:nvPicPr>
          <p:cNvPr id="4148" name="Picture 4147">
            <a:extLst>
              <a:ext uri="{FF2B5EF4-FFF2-40B4-BE49-F238E27FC236}">
                <a16:creationId xmlns:a16="http://schemas.microsoft.com/office/drawing/2014/main" xmlns="" id="{8A8ADD9F-577B-4434-A7FA-B845BCC68B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373" y="1268565"/>
            <a:ext cx="665258" cy="665258"/>
          </a:xfrm>
          <a:prstGeom prst="rect">
            <a:avLst/>
          </a:prstGeom>
        </p:spPr>
      </p:pic>
      <p:sp>
        <p:nvSpPr>
          <p:cNvPr id="4152" name="TextBox 4151">
            <a:extLst>
              <a:ext uri="{FF2B5EF4-FFF2-40B4-BE49-F238E27FC236}">
                <a16:creationId xmlns:a16="http://schemas.microsoft.com/office/drawing/2014/main" xmlns="" id="{B85AA0DA-39BF-4914-8EA0-03097E07FB7C}"/>
              </a:ext>
            </a:extLst>
          </p:cNvPr>
          <p:cNvSpPr txBox="1"/>
          <p:nvPr/>
        </p:nvSpPr>
        <p:spPr>
          <a:xfrm>
            <a:off x="1927894" y="4907848"/>
            <a:ext cx="11089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X axis comes first, so</a:t>
            </a:r>
          </a:p>
          <a:p>
            <a:endParaRPr lang="en-GB" sz="1000" dirty="0">
              <a:latin typeface="Century Gothic" panose="020B0502020202020204" pitchFamily="34" charset="0"/>
            </a:endParaRPr>
          </a:p>
          <a:p>
            <a:r>
              <a:rPr lang="en-GB" sz="1000" dirty="0">
                <a:latin typeface="Century Gothic" panose="020B0502020202020204" pitchFamily="34" charset="0"/>
              </a:rPr>
              <a:t>A = (0,2)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B = (1,0)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C = (2,4)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D = (5,5)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E = (4,2)</a:t>
            </a:r>
          </a:p>
        </p:txBody>
      </p:sp>
      <p:graphicFrame>
        <p:nvGraphicFramePr>
          <p:cNvPr id="73" name="Table 72">
            <a:extLst>
              <a:ext uri="{FF2B5EF4-FFF2-40B4-BE49-F238E27FC236}">
                <a16:creationId xmlns:a16="http://schemas.microsoft.com/office/drawing/2014/main" xmlns="" id="{B204B955-0EC8-412B-AD33-B0C62DAD8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884946"/>
              </p:ext>
            </p:extLst>
          </p:nvPr>
        </p:nvGraphicFramePr>
        <p:xfrm>
          <a:off x="5802152" y="4347593"/>
          <a:ext cx="3185264" cy="2094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5264">
                  <a:extLst>
                    <a:ext uri="{9D8B030D-6E8A-4147-A177-3AD203B41FA5}">
                      <a16:colId xmlns:a16="http://schemas.microsoft.com/office/drawing/2014/main" xmlns="" val="2417110690"/>
                    </a:ext>
                  </a:extLst>
                </a:gridCol>
              </a:tblGrid>
              <a:tr h="24588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Triangles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7533846"/>
                  </a:ext>
                </a:extLst>
              </a:tr>
              <a:tr h="1835524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33094740"/>
                  </a:ext>
                </a:extLst>
              </a:tr>
            </a:tbl>
          </a:graphicData>
        </a:graphic>
      </p:graphicFrame>
      <p:graphicFrame>
        <p:nvGraphicFramePr>
          <p:cNvPr id="155" name="Table 25">
            <a:extLst>
              <a:ext uri="{FF2B5EF4-FFF2-40B4-BE49-F238E27FC236}">
                <a16:creationId xmlns:a16="http://schemas.microsoft.com/office/drawing/2014/main" xmlns="" id="{69B4C501-B2EF-40D7-915E-FC60EE921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44"/>
              </p:ext>
            </p:extLst>
          </p:nvPr>
        </p:nvGraphicFramePr>
        <p:xfrm>
          <a:off x="165184" y="2524111"/>
          <a:ext cx="2371266" cy="1786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266">
                  <a:extLst>
                    <a:ext uri="{9D8B030D-6E8A-4147-A177-3AD203B41FA5}">
                      <a16:colId xmlns:a16="http://schemas.microsoft.com/office/drawing/2014/main" xmlns="" val="1164396241"/>
                    </a:ext>
                  </a:extLst>
                </a:gridCol>
              </a:tblGrid>
              <a:tr h="28367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2D Shapes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4561576"/>
                  </a:ext>
                </a:extLst>
              </a:tr>
              <a:tr h="1503173"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7563447"/>
                  </a:ext>
                </a:extLst>
              </a:tr>
            </a:tbl>
          </a:graphicData>
        </a:graphic>
      </p:graphicFrame>
      <p:sp>
        <p:nvSpPr>
          <p:cNvPr id="4157" name="TextBox 4156">
            <a:extLst>
              <a:ext uri="{FF2B5EF4-FFF2-40B4-BE49-F238E27FC236}">
                <a16:creationId xmlns:a16="http://schemas.microsoft.com/office/drawing/2014/main" xmlns="" id="{315571AB-9E6E-40FE-963A-5759ABB103F9}"/>
              </a:ext>
            </a:extLst>
          </p:cNvPr>
          <p:cNvSpPr txBox="1"/>
          <p:nvPr/>
        </p:nvSpPr>
        <p:spPr>
          <a:xfrm>
            <a:off x="4760945" y="4899884"/>
            <a:ext cx="918209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Century Gothic" panose="020B0502020202020204" pitchFamily="34" charset="0"/>
              </a:rPr>
              <a:t>This shape has been </a:t>
            </a:r>
            <a:r>
              <a:rPr lang="en-GB" sz="900" b="1" dirty="0">
                <a:latin typeface="Century Gothic" panose="020B0502020202020204" pitchFamily="34" charset="0"/>
              </a:rPr>
              <a:t>translated</a:t>
            </a:r>
            <a:r>
              <a:rPr lang="en-GB" sz="900" dirty="0">
                <a:latin typeface="Century Gothic" panose="020B0502020202020204" pitchFamily="34" charset="0"/>
              </a:rPr>
              <a:t>  up and left by</a:t>
            </a:r>
          </a:p>
          <a:p>
            <a:r>
              <a:rPr lang="en-GB" sz="900" dirty="0">
                <a:latin typeface="Century Gothic" panose="020B0502020202020204" pitchFamily="34" charset="0"/>
              </a:rPr>
              <a:t> -3, -3.</a:t>
            </a:r>
          </a:p>
          <a:p>
            <a:r>
              <a:rPr lang="en-GB" sz="900" dirty="0">
                <a:latin typeface="Century Gothic" panose="020B0502020202020204" pitchFamily="34" charset="0"/>
              </a:rPr>
              <a:t>(Taken away from each co-</a:t>
            </a:r>
            <a:r>
              <a:rPr lang="en-GB" sz="900" dirty="0" err="1">
                <a:latin typeface="Century Gothic" panose="020B0502020202020204" pitchFamily="34" charset="0"/>
              </a:rPr>
              <a:t>cordinate</a:t>
            </a:r>
            <a:r>
              <a:rPr lang="en-GB" sz="900" dirty="0">
                <a:latin typeface="Century Gothic" panose="020B0502020202020204" pitchFamily="34" charset="0"/>
              </a:rPr>
              <a:t>.)</a:t>
            </a:r>
          </a:p>
          <a:p>
            <a:endParaRPr lang="en-GB" sz="900" dirty="0">
              <a:latin typeface="Century Gothic" panose="020B0502020202020204" pitchFamily="34" charset="0"/>
            </a:endParaRPr>
          </a:p>
          <a:p>
            <a:endParaRPr lang="en-GB" sz="800" dirty="0"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9" name="Table 31">
                <a:extLst>
                  <a:ext uri="{FF2B5EF4-FFF2-40B4-BE49-F238E27FC236}">
                    <a16:creationId xmlns:a16="http://schemas.microsoft.com/office/drawing/2014/main" xmlns="" id="{A2313F38-9FBA-40B6-BD3E-1348BA7687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63546"/>
                  </p:ext>
                </p:extLst>
              </p:nvPr>
            </p:nvGraphicFramePr>
            <p:xfrm>
              <a:off x="5000248" y="2813617"/>
              <a:ext cx="3994764" cy="14702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5752">
                      <a:extLst>
                        <a:ext uri="{9D8B030D-6E8A-4147-A177-3AD203B41FA5}">
                          <a16:colId xmlns:a16="http://schemas.microsoft.com/office/drawing/2014/main" xmlns="" val="3190575913"/>
                        </a:ext>
                      </a:extLst>
                    </a:gridCol>
                    <a:gridCol w="573984">
                      <a:extLst>
                        <a:ext uri="{9D8B030D-6E8A-4147-A177-3AD203B41FA5}">
                          <a16:colId xmlns:a16="http://schemas.microsoft.com/office/drawing/2014/main" xmlns="" val="2192031549"/>
                        </a:ext>
                      </a:extLst>
                    </a:gridCol>
                    <a:gridCol w="679114">
                      <a:extLst>
                        <a:ext uri="{9D8B030D-6E8A-4147-A177-3AD203B41FA5}">
                          <a16:colId xmlns:a16="http://schemas.microsoft.com/office/drawing/2014/main" xmlns="" val="1842243776"/>
                        </a:ext>
                      </a:extLst>
                    </a:gridCol>
                    <a:gridCol w="311106">
                      <a:extLst>
                        <a:ext uri="{9D8B030D-6E8A-4147-A177-3AD203B41FA5}">
                          <a16:colId xmlns:a16="http://schemas.microsoft.com/office/drawing/2014/main" xmlns="" val="2753727286"/>
                        </a:ext>
                      </a:extLst>
                    </a:gridCol>
                    <a:gridCol w="576992">
                      <a:extLst>
                        <a:ext uri="{9D8B030D-6E8A-4147-A177-3AD203B41FA5}">
                          <a16:colId xmlns:a16="http://schemas.microsoft.com/office/drawing/2014/main" xmlns="" val="3215160972"/>
                        </a:ext>
                      </a:extLst>
                    </a:gridCol>
                    <a:gridCol w="757816">
                      <a:extLst>
                        <a:ext uri="{9D8B030D-6E8A-4147-A177-3AD203B41FA5}">
                          <a16:colId xmlns:a16="http://schemas.microsoft.com/office/drawing/2014/main" xmlns="" val="177240993"/>
                        </a:ext>
                      </a:extLst>
                    </a:gridCol>
                  </a:tblGrid>
                  <a:tr h="3962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Place value</a:t>
                          </a:r>
                        </a:p>
                        <a:p>
                          <a:pPr algn="ctr"/>
                          <a:r>
                            <a:rPr lang="en-GB" sz="7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Each row divides by 10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Tens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Ones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b="1" dirty="0">
                            <a:solidFill>
                              <a:schemeClr val="bg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tenths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hundredths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447172447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45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4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485030197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4.5 = 4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</a:t>
                          </a:r>
                          <a:r>
                            <a:rPr lang="en-GB" sz="1000" b="0" baseline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=</a:t>
                          </a:r>
                          <a:r>
                            <a:rPr lang="en-GB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4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0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4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263548354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0.45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45</m:t>
                                  </m:r>
                                </m:num>
                                <m:den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endParaRPr lang="en-GB" sz="10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4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55178474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9" name="Table 31">
                <a:extLst>
                  <a:ext uri="{FF2B5EF4-FFF2-40B4-BE49-F238E27FC236}">
                    <a16:creationId xmlns:a16="http://schemas.microsoft.com/office/drawing/2014/main" id="{A2313F38-9FBA-40B6-BD3E-1348BA7687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63546"/>
                  </p:ext>
                </p:extLst>
              </p:nvPr>
            </p:nvGraphicFramePr>
            <p:xfrm>
              <a:off x="5000248" y="2813617"/>
              <a:ext cx="3994764" cy="14702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5752">
                      <a:extLst>
                        <a:ext uri="{9D8B030D-6E8A-4147-A177-3AD203B41FA5}">
                          <a16:colId xmlns:a16="http://schemas.microsoft.com/office/drawing/2014/main" val="3190575913"/>
                        </a:ext>
                      </a:extLst>
                    </a:gridCol>
                    <a:gridCol w="573984">
                      <a:extLst>
                        <a:ext uri="{9D8B030D-6E8A-4147-A177-3AD203B41FA5}">
                          <a16:colId xmlns:a16="http://schemas.microsoft.com/office/drawing/2014/main" val="2192031549"/>
                        </a:ext>
                      </a:extLst>
                    </a:gridCol>
                    <a:gridCol w="679114">
                      <a:extLst>
                        <a:ext uri="{9D8B030D-6E8A-4147-A177-3AD203B41FA5}">
                          <a16:colId xmlns:a16="http://schemas.microsoft.com/office/drawing/2014/main" val="1842243776"/>
                        </a:ext>
                      </a:extLst>
                    </a:gridCol>
                    <a:gridCol w="311106">
                      <a:extLst>
                        <a:ext uri="{9D8B030D-6E8A-4147-A177-3AD203B41FA5}">
                          <a16:colId xmlns:a16="http://schemas.microsoft.com/office/drawing/2014/main" val="2753727286"/>
                        </a:ext>
                      </a:extLst>
                    </a:gridCol>
                    <a:gridCol w="576992">
                      <a:extLst>
                        <a:ext uri="{9D8B030D-6E8A-4147-A177-3AD203B41FA5}">
                          <a16:colId xmlns:a16="http://schemas.microsoft.com/office/drawing/2014/main" val="3215160972"/>
                        </a:ext>
                      </a:extLst>
                    </a:gridCol>
                    <a:gridCol w="757816">
                      <a:extLst>
                        <a:ext uri="{9D8B030D-6E8A-4147-A177-3AD203B41FA5}">
                          <a16:colId xmlns:a16="http://schemas.microsoft.com/office/drawing/2014/main" val="177240993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Place value</a:t>
                          </a:r>
                        </a:p>
                        <a:p>
                          <a:pPr algn="ctr"/>
                          <a:r>
                            <a:rPr lang="en-GB" sz="7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Each row divides by 10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Tens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Ones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b="1" dirty="0">
                            <a:solidFill>
                              <a:schemeClr val="bg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tenths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hundredths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7172447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45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4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85030197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6" t="-238182" r="-265000" b="-1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4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63548354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6" t="-332143" r="-265000" b="-17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4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5178474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158" name="Oval 4157">
            <a:extLst>
              <a:ext uri="{FF2B5EF4-FFF2-40B4-BE49-F238E27FC236}">
                <a16:creationId xmlns:a16="http://schemas.microsoft.com/office/drawing/2014/main" xmlns="" id="{DB5E24AF-9EEE-4DA9-948A-9C377D4E59ED}"/>
              </a:ext>
            </a:extLst>
          </p:cNvPr>
          <p:cNvSpPr/>
          <p:nvPr/>
        </p:nvSpPr>
        <p:spPr>
          <a:xfrm>
            <a:off x="7463140" y="3030858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59" name="Oval 4158">
            <a:extLst>
              <a:ext uri="{FF2B5EF4-FFF2-40B4-BE49-F238E27FC236}">
                <a16:creationId xmlns:a16="http://schemas.microsoft.com/office/drawing/2014/main" xmlns="" id="{7174BD70-A7F7-4B86-9E31-72B55B387FAB}"/>
              </a:ext>
            </a:extLst>
          </p:cNvPr>
          <p:cNvSpPr/>
          <p:nvPr/>
        </p:nvSpPr>
        <p:spPr>
          <a:xfrm>
            <a:off x="7463141" y="3406140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xmlns="" id="{FBD2F266-F8B0-4D49-A22B-856FCC99CC48}"/>
              </a:ext>
            </a:extLst>
          </p:cNvPr>
          <p:cNvSpPr/>
          <p:nvPr/>
        </p:nvSpPr>
        <p:spPr>
          <a:xfrm>
            <a:off x="7463140" y="3733721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xmlns="" id="{B895E9D1-878F-4E5B-A385-B5A9A05A458F}"/>
              </a:ext>
            </a:extLst>
          </p:cNvPr>
          <p:cNvSpPr/>
          <p:nvPr/>
        </p:nvSpPr>
        <p:spPr>
          <a:xfrm>
            <a:off x="7456848" y="4063322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6" name="Table 25">
                <a:extLst>
                  <a:ext uri="{FF2B5EF4-FFF2-40B4-BE49-F238E27FC236}">
                    <a16:creationId xmlns:a16="http://schemas.microsoft.com/office/drawing/2014/main" xmlns="" id="{88FE6EF7-389F-4FBD-83E8-CF5D59CF03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5063691"/>
                  </p:ext>
                </p:extLst>
              </p:nvPr>
            </p:nvGraphicFramePr>
            <p:xfrm>
              <a:off x="2609992" y="3536737"/>
              <a:ext cx="2306296" cy="7085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6296">
                      <a:extLst>
                        <a:ext uri="{9D8B030D-6E8A-4147-A177-3AD203B41FA5}">
                          <a16:colId xmlns:a16="http://schemas.microsoft.com/office/drawing/2014/main" xmlns="" val="1164396241"/>
                        </a:ext>
                      </a:extLst>
                    </a:gridCol>
                  </a:tblGrid>
                  <a:tr h="2952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Simplifying fractions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184561576"/>
                      </a:ext>
                    </a:extLst>
                  </a:tr>
                  <a:tr h="4132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num>
                                <m:den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80</m:t>
                                  </m:r>
                                </m:den>
                              </m:f>
                              <m: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num>
                                <m:den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  <m: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  <m: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050" b="0" dirty="0">
                              <a:latin typeface="Century Gothic" panose="020B0502020202020204" pitchFamily="34" charset="0"/>
                            </a:rPr>
                            <a:t>      So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num>
                                <m:den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</a:rPr>
                                    <m:t>80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050" b="0" dirty="0">
                              <a:latin typeface="Century Gothic" panose="020B0502020202020204" pitchFamily="34" charset="0"/>
                            </a:rPr>
                            <a:t>= 0.5</a:t>
                          </a:r>
                          <a:endParaRPr lang="en-GB" sz="1000" b="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3975634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6" name="Table 25">
                <a:extLst>
                  <a:ext uri="{FF2B5EF4-FFF2-40B4-BE49-F238E27FC236}">
                    <a16:creationId xmlns:a16="http://schemas.microsoft.com/office/drawing/2014/main" id="{88FE6EF7-389F-4FBD-83E8-CF5D59CF03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5063691"/>
                  </p:ext>
                </p:extLst>
              </p:nvPr>
            </p:nvGraphicFramePr>
            <p:xfrm>
              <a:off x="2609992" y="3536737"/>
              <a:ext cx="2306296" cy="7085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6296">
                      <a:extLst>
                        <a:ext uri="{9D8B030D-6E8A-4147-A177-3AD203B41FA5}">
                          <a16:colId xmlns:a16="http://schemas.microsoft.com/office/drawing/2014/main" val="1164396241"/>
                        </a:ext>
                      </a:extLst>
                    </a:gridCol>
                  </a:tblGrid>
                  <a:tr h="2952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Simplifying fractions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4561576"/>
                      </a:ext>
                    </a:extLst>
                  </a:tr>
                  <a:tr h="4132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64" t="-73529" r="-264" b="-14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756344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C61E8D0-A597-4422-AFD7-C069AF07E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761" y="4646721"/>
            <a:ext cx="753252" cy="65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ight triangle - Wiktionary">
            <a:extLst>
              <a:ext uri="{FF2B5EF4-FFF2-40B4-BE49-F238E27FC236}">
                <a16:creationId xmlns:a16="http://schemas.microsoft.com/office/drawing/2014/main" xmlns="" id="{5DE056B5-3A92-4F85-B58E-7D87F2DD4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033" y="4640880"/>
            <a:ext cx="902530" cy="6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sosceles triangle - Wikipedia">
            <a:extLst>
              <a:ext uri="{FF2B5EF4-FFF2-40B4-BE49-F238E27FC236}">
                <a16:creationId xmlns:a16="http://schemas.microsoft.com/office/drawing/2014/main" xmlns="" id="{CA6B1468-4AB8-4F08-A5D7-7E7492688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702" y="4640880"/>
            <a:ext cx="471992" cy="72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h, The Scalene Triangle | Know Your Meme">
            <a:extLst>
              <a:ext uri="{FF2B5EF4-FFF2-40B4-BE49-F238E27FC236}">
                <a16:creationId xmlns:a16="http://schemas.microsoft.com/office/drawing/2014/main" xmlns="" id="{5F11EA79-969C-47F5-8505-4028EBD43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945" y="5673736"/>
            <a:ext cx="1246920" cy="55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658EBA2-9646-4F0C-8012-93BC287CE94C}"/>
              </a:ext>
            </a:extLst>
          </p:cNvPr>
          <p:cNvSpPr txBox="1"/>
          <p:nvPr/>
        </p:nvSpPr>
        <p:spPr>
          <a:xfrm>
            <a:off x="5814240" y="5338122"/>
            <a:ext cx="9241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Equilateral Triangle</a:t>
            </a:r>
            <a:endParaRPr lang="en-GB" sz="6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A002D03-85D5-4B08-A49E-8C44F1C59C03}"/>
              </a:ext>
            </a:extLst>
          </p:cNvPr>
          <p:cNvSpPr txBox="1"/>
          <p:nvPr/>
        </p:nvSpPr>
        <p:spPr>
          <a:xfrm>
            <a:off x="7020514" y="5331301"/>
            <a:ext cx="7485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Right Triangle</a:t>
            </a:r>
            <a:endParaRPr lang="en-GB" sz="6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D26624C-A376-46B3-B644-633036A37C2C}"/>
              </a:ext>
            </a:extLst>
          </p:cNvPr>
          <p:cNvSpPr txBox="1"/>
          <p:nvPr/>
        </p:nvSpPr>
        <p:spPr>
          <a:xfrm>
            <a:off x="8077096" y="5351345"/>
            <a:ext cx="88920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Isosceles Triangle</a:t>
            </a:r>
            <a:endParaRPr lang="en-GB" sz="6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8F19CA4-4695-452A-BD2C-479E60E303A6}"/>
              </a:ext>
            </a:extLst>
          </p:cNvPr>
          <p:cNvSpPr txBox="1"/>
          <p:nvPr/>
        </p:nvSpPr>
        <p:spPr>
          <a:xfrm>
            <a:off x="6059080" y="6199298"/>
            <a:ext cx="8214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Scalene Triangle</a:t>
            </a:r>
            <a:endParaRPr lang="en-GB" sz="6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E9FA0E8-6A66-4CEE-B64F-E892704F1082}"/>
              </a:ext>
            </a:extLst>
          </p:cNvPr>
          <p:cNvSpPr txBox="1"/>
          <p:nvPr/>
        </p:nvSpPr>
        <p:spPr>
          <a:xfrm>
            <a:off x="7306000" y="6182220"/>
            <a:ext cx="7485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Acute Triangle</a:t>
            </a:r>
            <a:endParaRPr lang="en-GB" sz="6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74488ED-85C2-48D0-9432-E5B708F4886B}"/>
              </a:ext>
            </a:extLst>
          </p:cNvPr>
          <p:cNvSpPr txBox="1"/>
          <p:nvPr/>
        </p:nvSpPr>
        <p:spPr>
          <a:xfrm>
            <a:off x="8306008" y="6173621"/>
            <a:ext cx="596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Obtuse Triangle</a:t>
            </a:r>
            <a:endParaRPr lang="en-GB" sz="6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34" name="Picture 10" descr="Brain Brooder">
            <a:extLst>
              <a:ext uri="{FF2B5EF4-FFF2-40B4-BE49-F238E27FC236}">
                <a16:creationId xmlns:a16="http://schemas.microsoft.com/office/drawing/2014/main" xmlns="" id="{DF3113EF-3343-4935-8957-395B36EBAC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91" t="587" b="46530"/>
          <a:stretch/>
        </p:blipFill>
        <p:spPr bwMode="auto">
          <a:xfrm>
            <a:off x="7167412" y="5568163"/>
            <a:ext cx="1051603" cy="637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Brain Brooder">
            <a:extLst>
              <a:ext uri="{FF2B5EF4-FFF2-40B4-BE49-F238E27FC236}">
                <a16:creationId xmlns:a16="http://schemas.microsoft.com/office/drawing/2014/main" xmlns="" id="{A4D70881-499A-4D6E-A0A2-C82881536C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96" t="587" r="42205" b="45086"/>
          <a:stretch/>
        </p:blipFill>
        <p:spPr bwMode="auto">
          <a:xfrm>
            <a:off x="8227867" y="5568163"/>
            <a:ext cx="667611" cy="65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CDA65DA-F5A9-49B5-A7B5-3AC42690668D}"/>
              </a:ext>
            </a:extLst>
          </p:cNvPr>
          <p:cNvSpPr/>
          <p:nvPr/>
        </p:nvSpPr>
        <p:spPr>
          <a:xfrm rot="3315954">
            <a:off x="537299" y="2994165"/>
            <a:ext cx="551988" cy="786980"/>
          </a:xfrm>
          <a:custGeom>
            <a:avLst/>
            <a:gdLst>
              <a:gd name="connsiteX0" fmla="*/ 0 w 525196"/>
              <a:gd name="connsiteY0" fmla="*/ 0 h 706877"/>
              <a:gd name="connsiteX1" fmla="*/ 525196 w 525196"/>
              <a:gd name="connsiteY1" fmla="*/ 0 h 706877"/>
              <a:gd name="connsiteX2" fmla="*/ 525196 w 525196"/>
              <a:gd name="connsiteY2" fmla="*/ 706877 h 706877"/>
              <a:gd name="connsiteX3" fmla="*/ 0 w 525196"/>
              <a:gd name="connsiteY3" fmla="*/ 706877 h 706877"/>
              <a:gd name="connsiteX4" fmla="*/ 0 w 525196"/>
              <a:gd name="connsiteY4" fmla="*/ 0 h 706877"/>
              <a:gd name="connsiteX0" fmla="*/ 19410 w 544606"/>
              <a:gd name="connsiteY0" fmla="*/ 0 h 902046"/>
              <a:gd name="connsiteX1" fmla="*/ 544606 w 544606"/>
              <a:gd name="connsiteY1" fmla="*/ 0 h 902046"/>
              <a:gd name="connsiteX2" fmla="*/ 544606 w 544606"/>
              <a:gd name="connsiteY2" fmla="*/ 706877 h 902046"/>
              <a:gd name="connsiteX3" fmla="*/ 0 w 544606"/>
              <a:gd name="connsiteY3" fmla="*/ 902046 h 902046"/>
              <a:gd name="connsiteX4" fmla="*/ 19410 w 544606"/>
              <a:gd name="connsiteY4" fmla="*/ 0 h 902046"/>
              <a:gd name="connsiteX0" fmla="*/ 9239 w 544606"/>
              <a:gd name="connsiteY0" fmla="*/ 340658 h 902046"/>
              <a:gd name="connsiteX1" fmla="*/ 544606 w 544606"/>
              <a:gd name="connsiteY1" fmla="*/ 0 h 902046"/>
              <a:gd name="connsiteX2" fmla="*/ 544606 w 544606"/>
              <a:gd name="connsiteY2" fmla="*/ 706877 h 902046"/>
              <a:gd name="connsiteX3" fmla="*/ 0 w 544606"/>
              <a:gd name="connsiteY3" fmla="*/ 902046 h 902046"/>
              <a:gd name="connsiteX4" fmla="*/ 9239 w 544606"/>
              <a:gd name="connsiteY4" fmla="*/ 340658 h 902046"/>
              <a:gd name="connsiteX0" fmla="*/ 9239 w 544606"/>
              <a:gd name="connsiteY0" fmla="*/ 0 h 561388"/>
              <a:gd name="connsiteX1" fmla="*/ 357321 w 544606"/>
              <a:gd name="connsiteY1" fmla="*/ 4699 h 561388"/>
              <a:gd name="connsiteX2" fmla="*/ 544606 w 544606"/>
              <a:gd name="connsiteY2" fmla="*/ 366219 h 561388"/>
              <a:gd name="connsiteX3" fmla="*/ 0 w 544606"/>
              <a:gd name="connsiteY3" fmla="*/ 561388 h 561388"/>
              <a:gd name="connsiteX4" fmla="*/ 9239 w 544606"/>
              <a:gd name="connsiteY4" fmla="*/ 0 h 561388"/>
              <a:gd name="connsiteX0" fmla="*/ 9239 w 551756"/>
              <a:gd name="connsiteY0" fmla="*/ 225592 h 786980"/>
              <a:gd name="connsiteX1" fmla="*/ 551756 w 551756"/>
              <a:gd name="connsiteY1" fmla="*/ 0 h 786980"/>
              <a:gd name="connsiteX2" fmla="*/ 544606 w 551756"/>
              <a:gd name="connsiteY2" fmla="*/ 591811 h 786980"/>
              <a:gd name="connsiteX3" fmla="*/ 0 w 551756"/>
              <a:gd name="connsiteY3" fmla="*/ 786980 h 786980"/>
              <a:gd name="connsiteX4" fmla="*/ 9239 w 551756"/>
              <a:gd name="connsiteY4" fmla="*/ 225592 h 786980"/>
              <a:gd name="connsiteX0" fmla="*/ 10751 w 551756"/>
              <a:gd name="connsiteY0" fmla="*/ 215051 h 786980"/>
              <a:gd name="connsiteX1" fmla="*/ 551756 w 551756"/>
              <a:gd name="connsiteY1" fmla="*/ 0 h 786980"/>
              <a:gd name="connsiteX2" fmla="*/ 544606 w 551756"/>
              <a:gd name="connsiteY2" fmla="*/ 591811 h 786980"/>
              <a:gd name="connsiteX3" fmla="*/ 0 w 551756"/>
              <a:gd name="connsiteY3" fmla="*/ 786980 h 786980"/>
              <a:gd name="connsiteX4" fmla="*/ 10751 w 551756"/>
              <a:gd name="connsiteY4" fmla="*/ 215051 h 786980"/>
              <a:gd name="connsiteX0" fmla="*/ 10751 w 551756"/>
              <a:gd name="connsiteY0" fmla="*/ 215051 h 786980"/>
              <a:gd name="connsiteX1" fmla="*/ 551756 w 551756"/>
              <a:gd name="connsiteY1" fmla="*/ 0 h 786980"/>
              <a:gd name="connsiteX2" fmla="*/ 441020 w 551756"/>
              <a:gd name="connsiteY2" fmla="*/ 548968 h 786980"/>
              <a:gd name="connsiteX3" fmla="*/ 0 w 551756"/>
              <a:gd name="connsiteY3" fmla="*/ 786980 h 786980"/>
              <a:gd name="connsiteX4" fmla="*/ 10751 w 551756"/>
              <a:gd name="connsiteY4" fmla="*/ 215051 h 786980"/>
              <a:gd name="connsiteX0" fmla="*/ 10751 w 551988"/>
              <a:gd name="connsiteY0" fmla="*/ 215051 h 786980"/>
              <a:gd name="connsiteX1" fmla="*/ 551756 w 551988"/>
              <a:gd name="connsiteY1" fmla="*/ 0 h 786980"/>
              <a:gd name="connsiteX2" fmla="*/ 551234 w 551988"/>
              <a:gd name="connsiteY2" fmla="*/ 590610 h 786980"/>
              <a:gd name="connsiteX3" fmla="*/ 0 w 551988"/>
              <a:gd name="connsiteY3" fmla="*/ 786980 h 786980"/>
              <a:gd name="connsiteX4" fmla="*/ 10751 w 551988"/>
              <a:gd name="connsiteY4" fmla="*/ 215051 h 78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1988" h="786980">
                <a:moveTo>
                  <a:pt x="10751" y="215051"/>
                </a:moveTo>
                <a:lnTo>
                  <a:pt x="551756" y="0"/>
                </a:lnTo>
                <a:cubicBezTo>
                  <a:pt x="549373" y="197270"/>
                  <a:pt x="553617" y="393340"/>
                  <a:pt x="551234" y="590610"/>
                </a:cubicBezTo>
                <a:lnTo>
                  <a:pt x="0" y="786980"/>
                </a:lnTo>
                <a:lnTo>
                  <a:pt x="10751" y="215051"/>
                </a:lnTo>
                <a:close/>
              </a:path>
            </a:pathLst>
          </a:cu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4A01B44-325C-4CDA-9648-082406DFD523}"/>
              </a:ext>
            </a:extLst>
          </p:cNvPr>
          <p:cNvCxnSpPr/>
          <p:nvPr/>
        </p:nvCxnSpPr>
        <p:spPr>
          <a:xfrm flipV="1">
            <a:off x="981515" y="3194818"/>
            <a:ext cx="105907" cy="952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CCF34754-4DD4-4265-BA27-3BA862C86826}"/>
              </a:ext>
            </a:extLst>
          </p:cNvPr>
          <p:cNvCxnSpPr/>
          <p:nvPr/>
        </p:nvCxnSpPr>
        <p:spPr>
          <a:xfrm flipV="1">
            <a:off x="506990" y="3487969"/>
            <a:ext cx="105907" cy="952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BDAB48E5-1D93-4CBD-9474-3DCA7E2E76FF}"/>
              </a:ext>
            </a:extLst>
          </p:cNvPr>
          <p:cNvCxnSpPr>
            <a:cxnSpLocks/>
          </p:cNvCxnSpPr>
          <p:nvPr/>
        </p:nvCxnSpPr>
        <p:spPr>
          <a:xfrm>
            <a:off x="525088" y="3176661"/>
            <a:ext cx="98288" cy="102193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55BDF8FC-51D7-4E88-8CE3-BC99D9C06C89}"/>
              </a:ext>
            </a:extLst>
          </p:cNvPr>
          <p:cNvCxnSpPr>
            <a:cxnSpLocks/>
          </p:cNvCxnSpPr>
          <p:nvPr/>
        </p:nvCxnSpPr>
        <p:spPr>
          <a:xfrm>
            <a:off x="1007801" y="3496958"/>
            <a:ext cx="98288" cy="102193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>
            <a:extLst>
              <a:ext uri="{FF2B5EF4-FFF2-40B4-BE49-F238E27FC236}">
                <a16:creationId xmlns:a16="http://schemas.microsoft.com/office/drawing/2014/main" xmlns="" id="{6BAEC50D-2F06-440A-87BE-E76B585E3604}"/>
              </a:ext>
            </a:extLst>
          </p:cNvPr>
          <p:cNvSpPr/>
          <p:nvPr/>
        </p:nvSpPr>
        <p:spPr>
          <a:xfrm rot="10308943">
            <a:off x="722172" y="3030792"/>
            <a:ext cx="172541" cy="158958"/>
          </a:xfrm>
          <a:prstGeom prst="arc">
            <a:avLst>
              <a:gd name="adj1" fmla="val 1255719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xmlns="" id="{D17F4C4D-DEEE-4875-968C-88F92C77605D}"/>
              </a:ext>
            </a:extLst>
          </p:cNvPr>
          <p:cNvSpPr/>
          <p:nvPr/>
        </p:nvSpPr>
        <p:spPr>
          <a:xfrm rot="21288284">
            <a:off x="718578" y="3597164"/>
            <a:ext cx="172541" cy="158958"/>
          </a:xfrm>
          <a:prstGeom prst="arc">
            <a:avLst>
              <a:gd name="adj1" fmla="val 1255719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xmlns="" id="{B61C9861-E377-47D8-8023-32A290B30B3F}"/>
              </a:ext>
            </a:extLst>
          </p:cNvPr>
          <p:cNvSpPr/>
          <p:nvPr/>
        </p:nvSpPr>
        <p:spPr>
          <a:xfrm rot="6081655">
            <a:off x="306393" y="3310825"/>
            <a:ext cx="172541" cy="158958"/>
          </a:xfrm>
          <a:prstGeom prst="arc">
            <a:avLst>
              <a:gd name="adj1" fmla="val 12557198"/>
              <a:gd name="adj2" fmla="val 18260806"/>
            </a:avLst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xmlns="" id="{D8BAA301-E6E6-4FFC-A353-800705773C8D}"/>
              </a:ext>
            </a:extLst>
          </p:cNvPr>
          <p:cNvSpPr/>
          <p:nvPr/>
        </p:nvSpPr>
        <p:spPr>
          <a:xfrm rot="17016036">
            <a:off x="1144385" y="3311655"/>
            <a:ext cx="172541" cy="158958"/>
          </a:xfrm>
          <a:prstGeom prst="arc">
            <a:avLst>
              <a:gd name="adj1" fmla="val 12557198"/>
              <a:gd name="adj2" fmla="val 18260806"/>
            </a:avLst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ABD95C5-D7D8-4B8F-9328-EF8780B1F495}"/>
              </a:ext>
            </a:extLst>
          </p:cNvPr>
          <p:cNvSpPr txBox="1"/>
          <p:nvPr/>
        </p:nvSpPr>
        <p:spPr>
          <a:xfrm>
            <a:off x="381328" y="2802766"/>
            <a:ext cx="8639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Rhombus</a:t>
            </a:r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EB4B710-0C32-40EB-B832-19C068522A5F}"/>
              </a:ext>
            </a:extLst>
          </p:cNvPr>
          <p:cNvSpPr txBox="1"/>
          <p:nvPr/>
        </p:nvSpPr>
        <p:spPr>
          <a:xfrm>
            <a:off x="283606" y="3774124"/>
            <a:ext cx="1030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All four sides are the same length, like a square that has been squashed sideways.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928D17C1-39E7-428C-A97F-8920CA8A21AB}"/>
              </a:ext>
            </a:extLst>
          </p:cNvPr>
          <p:cNvSpPr txBox="1"/>
          <p:nvPr/>
        </p:nvSpPr>
        <p:spPr>
          <a:xfrm>
            <a:off x="1457081" y="2777158"/>
            <a:ext cx="92664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</a:rPr>
              <a:t>Trapezium</a:t>
            </a:r>
          </a:p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(or trapezoid)</a:t>
            </a:r>
            <a:endParaRPr lang="en-GB" sz="600" b="1" dirty="0"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8DBD7C47-3F77-4BAA-AC77-152E6327EB02}"/>
              </a:ext>
            </a:extLst>
          </p:cNvPr>
          <p:cNvSpPr/>
          <p:nvPr/>
        </p:nvSpPr>
        <p:spPr>
          <a:xfrm>
            <a:off x="1987199" y="3724700"/>
            <a:ext cx="49138" cy="45719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2A9FD0E1-DE66-4C3B-87F9-D9233A3FCFDD}"/>
              </a:ext>
            </a:extLst>
          </p:cNvPr>
          <p:cNvSpPr/>
          <p:nvPr/>
        </p:nvSpPr>
        <p:spPr>
          <a:xfrm>
            <a:off x="1984889" y="3136913"/>
            <a:ext cx="49138" cy="45719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CC41391-36CB-42A1-8E27-DAF95B4376E3}"/>
              </a:ext>
            </a:extLst>
          </p:cNvPr>
          <p:cNvSpPr txBox="1"/>
          <p:nvPr/>
        </p:nvSpPr>
        <p:spPr>
          <a:xfrm>
            <a:off x="1432474" y="3767789"/>
            <a:ext cx="103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Two sides are parallel. Side lengths and angles are not equal.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CBAC6A66-F9EE-4E13-A653-FD0B7BEA7BA7}"/>
              </a:ext>
            </a:extLst>
          </p:cNvPr>
          <p:cNvCxnSpPr>
            <a:cxnSpLocks/>
          </p:cNvCxnSpPr>
          <p:nvPr/>
        </p:nvCxnSpPr>
        <p:spPr>
          <a:xfrm>
            <a:off x="1984890" y="3128271"/>
            <a:ext cx="0" cy="6421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Manual Input 25">
            <a:extLst>
              <a:ext uri="{FF2B5EF4-FFF2-40B4-BE49-F238E27FC236}">
                <a16:creationId xmlns:a16="http://schemas.microsoft.com/office/drawing/2014/main" xmlns="" id="{C07A3B43-C173-4A87-B263-E06579EFCB91}"/>
              </a:ext>
            </a:extLst>
          </p:cNvPr>
          <p:cNvSpPr/>
          <p:nvPr/>
        </p:nvSpPr>
        <p:spPr>
          <a:xfrm rot="16200000" flipH="1">
            <a:off x="1577592" y="3010335"/>
            <a:ext cx="654405" cy="890278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1965 w 10000"/>
              <a:gd name="connsiteY0" fmla="*/ 285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965 w 10000"/>
              <a:gd name="connsiteY4" fmla="*/ 2856 h 10000"/>
              <a:gd name="connsiteX0" fmla="*/ 0 w 10000"/>
              <a:gd name="connsiteY0" fmla="*/ 408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4086 h 10000"/>
              <a:gd name="connsiteX0" fmla="*/ 0 w 10000"/>
              <a:gd name="connsiteY0" fmla="*/ 408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55 w 10000"/>
              <a:gd name="connsiteY3" fmla="*/ 8235 h 10000"/>
              <a:gd name="connsiteX4" fmla="*/ 0 w 10000"/>
              <a:gd name="connsiteY4" fmla="*/ 4086 h 10000"/>
              <a:gd name="connsiteX0" fmla="*/ 0 w 10000"/>
              <a:gd name="connsiteY0" fmla="*/ 408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8984 h 10000"/>
              <a:gd name="connsiteX4" fmla="*/ 0 w 10000"/>
              <a:gd name="connsiteY4" fmla="*/ 408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408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8984"/>
                </a:lnTo>
                <a:lnTo>
                  <a:pt x="0" y="4086"/>
                </a:lnTo>
                <a:close/>
              </a:path>
            </a:pathLst>
          </a:cu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D489C3C5-D9DC-4D52-BD9B-C975CC7540A4}"/>
              </a:ext>
            </a:extLst>
          </p:cNvPr>
          <p:cNvSpPr/>
          <p:nvPr/>
        </p:nvSpPr>
        <p:spPr>
          <a:xfrm>
            <a:off x="7575580" y="1308896"/>
            <a:ext cx="540000" cy="54000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B1F71B7F-B8FD-4A09-A879-AE3D668FAA9D}"/>
              </a:ext>
            </a:extLst>
          </p:cNvPr>
          <p:cNvSpPr/>
          <p:nvPr/>
        </p:nvSpPr>
        <p:spPr>
          <a:xfrm>
            <a:off x="8305304" y="1361514"/>
            <a:ext cx="252000" cy="18000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08" name="Straight Connector 4107">
            <a:extLst>
              <a:ext uri="{FF2B5EF4-FFF2-40B4-BE49-F238E27FC236}">
                <a16:creationId xmlns:a16="http://schemas.microsoft.com/office/drawing/2014/main" xmlns="" id="{DE734C3C-6020-42B0-BB59-FB7F2D289838}"/>
              </a:ext>
            </a:extLst>
          </p:cNvPr>
          <p:cNvCxnSpPr>
            <a:cxnSpLocks/>
          </p:cNvCxnSpPr>
          <p:nvPr/>
        </p:nvCxnSpPr>
        <p:spPr>
          <a:xfrm>
            <a:off x="6017831" y="137124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18" name="Group 4117">
            <a:extLst>
              <a:ext uri="{FF2B5EF4-FFF2-40B4-BE49-F238E27FC236}">
                <a16:creationId xmlns:a16="http://schemas.microsoft.com/office/drawing/2014/main" xmlns="" id="{F9B6E069-BE05-47A2-82A4-C0F3BB854AA0}"/>
              </a:ext>
            </a:extLst>
          </p:cNvPr>
          <p:cNvGrpSpPr/>
          <p:nvPr/>
        </p:nvGrpSpPr>
        <p:grpSpPr>
          <a:xfrm>
            <a:off x="5335648" y="1332695"/>
            <a:ext cx="792000" cy="543960"/>
            <a:chOff x="5157263" y="1171889"/>
            <a:chExt cx="792000" cy="543960"/>
          </a:xfrm>
        </p:grpSpPr>
        <p:cxnSp>
          <p:nvCxnSpPr>
            <p:cNvPr id="4097" name="Straight Connector 4096">
              <a:extLst>
                <a:ext uri="{FF2B5EF4-FFF2-40B4-BE49-F238E27FC236}">
                  <a16:creationId xmlns:a16="http://schemas.microsoft.com/office/drawing/2014/main" xmlns="" id="{52CAACB0-4B10-4C6A-BDB3-6ECECE6DDA53}"/>
                </a:ext>
              </a:extLst>
            </p:cNvPr>
            <p:cNvCxnSpPr/>
            <p:nvPr/>
          </p:nvCxnSpPr>
          <p:spPr>
            <a:xfrm>
              <a:off x="5157263" y="1175848"/>
              <a:ext cx="792000" cy="0"/>
            </a:xfrm>
            <a:prstGeom prst="line">
              <a:avLst/>
            </a:prstGeom>
            <a:ln w="95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0" name="Straight Connector 4099">
              <a:extLst>
                <a:ext uri="{FF2B5EF4-FFF2-40B4-BE49-F238E27FC236}">
                  <a16:creationId xmlns:a16="http://schemas.microsoft.com/office/drawing/2014/main" xmlns="" id="{B5DC1F0F-5719-4907-B13A-DF30E4D1E192}"/>
                </a:ext>
              </a:extLst>
            </p:cNvPr>
            <p:cNvCxnSpPr>
              <a:cxnSpLocks/>
            </p:cNvCxnSpPr>
            <p:nvPr/>
          </p:nvCxnSpPr>
          <p:spPr>
            <a:xfrm>
              <a:off x="5948062" y="1173227"/>
              <a:ext cx="0" cy="180000"/>
            </a:xfrm>
            <a:prstGeom prst="line">
              <a:avLst/>
            </a:prstGeom>
            <a:ln w="95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xmlns="" id="{8A4A9E25-EB49-4D07-8B94-A0F594DBCF84}"/>
                </a:ext>
              </a:extLst>
            </p:cNvPr>
            <p:cNvCxnSpPr>
              <a:cxnSpLocks/>
            </p:cNvCxnSpPr>
            <p:nvPr/>
          </p:nvCxnSpPr>
          <p:spPr>
            <a:xfrm>
              <a:off x="5157263" y="1171889"/>
              <a:ext cx="0" cy="543959"/>
            </a:xfrm>
            <a:prstGeom prst="line">
              <a:avLst/>
            </a:prstGeom>
            <a:ln w="95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xmlns="" id="{AB0C08A2-4D01-4750-BB6F-A6FE4B381F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57264" y="1715848"/>
              <a:ext cx="539997" cy="1"/>
            </a:xfrm>
            <a:prstGeom prst="line">
              <a:avLst/>
            </a:prstGeom>
            <a:ln w="95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0" name="Straight Connector 4109">
              <a:extLst>
                <a:ext uri="{FF2B5EF4-FFF2-40B4-BE49-F238E27FC236}">
                  <a16:creationId xmlns:a16="http://schemas.microsoft.com/office/drawing/2014/main" xmlns="" id="{4D359DDC-D71D-4FCA-A92F-2EBF502FCFBA}"/>
                </a:ext>
              </a:extLst>
            </p:cNvPr>
            <p:cNvCxnSpPr/>
            <p:nvPr/>
          </p:nvCxnSpPr>
          <p:spPr>
            <a:xfrm flipV="1">
              <a:off x="5697261" y="1353227"/>
              <a:ext cx="0" cy="362621"/>
            </a:xfrm>
            <a:prstGeom prst="line">
              <a:avLst/>
            </a:prstGeom>
            <a:ln w="95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5" name="Straight Connector 4114">
              <a:extLst>
                <a:ext uri="{FF2B5EF4-FFF2-40B4-BE49-F238E27FC236}">
                  <a16:creationId xmlns:a16="http://schemas.microsoft.com/office/drawing/2014/main" xmlns="" id="{B026C614-5A57-490A-A706-0BAE254F57F6}"/>
                </a:ext>
              </a:extLst>
            </p:cNvPr>
            <p:cNvCxnSpPr/>
            <p:nvPr/>
          </p:nvCxnSpPr>
          <p:spPr>
            <a:xfrm>
              <a:off x="5697261" y="1353227"/>
              <a:ext cx="250801" cy="0"/>
            </a:xfrm>
            <a:prstGeom prst="line">
              <a:avLst/>
            </a:prstGeom>
            <a:ln w="95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7" name="Straight Connector 4116">
              <a:extLst>
                <a:ext uri="{FF2B5EF4-FFF2-40B4-BE49-F238E27FC236}">
                  <a16:creationId xmlns:a16="http://schemas.microsoft.com/office/drawing/2014/main" xmlns="" id="{36B2EC30-B1D9-49BD-9676-8FCD3B2F0C9B}"/>
                </a:ext>
              </a:extLst>
            </p:cNvPr>
            <p:cNvCxnSpPr/>
            <p:nvPr/>
          </p:nvCxnSpPr>
          <p:spPr>
            <a:xfrm flipV="1">
              <a:off x="5697261" y="1182866"/>
              <a:ext cx="0" cy="168083"/>
            </a:xfrm>
            <a:prstGeom prst="line">
              <a:avLst/>
            </a:prstGeom>
            <a:ln w="9525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24" name="TextBox 4123">
            <a:extLst>
              <a:ext uri="{FF2B5EF4-FFF2-40B4-BE49-F238E27FC236}">
                <a16:creationId xmlns:a16="http://schemas.microsoft.com/office/drawing/2014/main" xmlns="" id="{AEF894E9-7C45-41BF-A2DE-E57E6DC1488D}"/>
              </a:ext>
            </a:extLst>
          </p:cNvPr>
          <p:cNvSpPr txBox="1"/>
          <p:nvPr/>
        </p:nvSpPr>
        <p:spPr>
          <a:xfrm>
            <a:off x="5809250" y="1526571"/>
            <a:ext cx="4761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3 cm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sp>
        <p:nvSpPr>
          <p:cNvPr id="4125" name="TextBox 4124">
            <a:extLst>
              <a:ext uri="{FF2B5EF4-FFF2-40B4-BE49-F238E27FC236}">
                <a16:creationId xmlns:a16="http://schemas.microsoft.com/office/drawing/2014/main" xmlns="" id="{16DD9928-13C9-4E02-9474-C060E859544C}"/>
              </a:ext>
            </a:extLst>
          </p:cNvPr>
          <p:cNvSpPr txBox="1"/>
          <p:nvPr/>
        </p:nvSpPr>
        <p:spPr>
          <a:xfrm>
            <a:off x="6125040" y="1317356"/>
            <a:ext cx="4761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2 cm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cxnSp>
        <p:nvCxnSpPr>
          <p:cNvPr id="4120" name="Straight Arrow Connector 4119">
            <a:extLst>
              <a:ext uri="{FF2B5EF4-FFF2-40B4-BE49-F238E27FC236}">
                <a16:creationId xmlns:a16="http://schemas.microsoft.com/office/drawing/2014/main" xmlns="" id="{6FA37C54-1BE9-4C70-B52D-C43597ABDADC}"/>
              </a:ext>
            </a:extLst>
          </p:cNvPr>
          <p:cNvCxnSpPr/>
          <p:nvPr/>
        </p:nvCxnSpPr>
        <p:spPr>
          <a:xfrm>
            <a:off x="5335648" y="1940031"/>
            <a:ext cx="547160" cy="0"/>
          </a:xfrm>
          <a:prstGeom prst="straightConnector1">
            <a:avLst/>
          </a:prstGeom>
          <a:ln>
            <a:solidFill>
              <a:srgbClr val="00B0F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xmlns="" id="{296F42D7-76A8-4E44-903A-657EC79B8BA9}"/>
              </a:ext>
            </a:extLst>
          </p:cNvPr>
          <p:cNvCxnSpPr>
            <a:cxnSpLocks/>
          </p:cNvCxnSpPr>
          <p:nvPr/>
        </p:nvCxnSpPr>
        <p:spPr>
          <a:xfrm>
            <a:off x="5899750" y="1551040"/>
            <a:ext cx="221934" cy="0"/>
          </a:xfrm>
          <a:prstGeom prst="straightConnector1">
            <a:avLst/>
          </a:prstGeom>
          <a:ln>
            <a:solidFill>
              <a:srgbClr val="00B0F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xmlns="" id="{C1359391-3383-4173-AE90-FBCA4CAE3CC5}"/>
              </a:ext>
            </a:extLst>
          </p:cNvPr>
          <p:cNvCxnSpPr>
            <a:cxnSpLocks/>
          </p:cNvCxnSpPr>
          <p:nvPr/>
        </p:nvCxnSpPr>
        <p:spPr>
          <a:xfrm flipV="1">
            <a:off x="5285522" y="1343672"/>
            <a:ext cx="0" cy="526625"/>
          </a:xfrm>
          <a:prstGeom prst="straightConnector1">
            <a:avLst/>
          </a:prstGeom>
          <a:ln>
            <a:solidFill>
              <a:srgbClr val="00B0F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xmlns="" id="{5085BA0E-5B6B-4EB7-B928-33448A5E371E}"/>
              </a:ext>
            </a:extLst>
          </p:cNvPr>
          <p:cNvCxnSpPr>
            <a:cxnSpLocks/>
          </p:cNvCxnSpPr>
          <p:nvPr/>
        </p:nvCxnSpPr>
        <p:spPr>
          <a:xfrm flipV="1">
            <a:off x="6171347" y="1328479"/>
            <a:ext cx="0" cy="183276"/>
          </a:xfrm>
          <a:prstGeom prst="straightConnector1">
            <a:avLst/>
          </a:prstGeom>
          <a:ln>
            <a:solidFill>
              <a:srgbClr val="00B0F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6" name="TextBox 4125">
            <a:extLst>
              <a:ext uri="{FF2B5EF4-FFF2-40B4-BE49-F238E27FC236}">
                <a16:creationId xmlns:a16="http://schemas.microsoft.com/office/drawing/2014/main" xmlns="" id="{DA9E98DC-A1A9-4C73-A01E-5AE962449986}"/>
              </a:ext>
            </a:extLst>
          </p:cNvPr>
          <p:cNvSpPr txBox="1"/>
          <p:nvPr/>
        </p:nvSpPr>
        <p:spPr>
          <a:xfrm>
            <a:off x="4927432" y="1496952"/>
            <a:ext cx="4761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6 cm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sp>
        <p:nvSpPr>
          <p:cNvPr id="4127" name="TextBox 4126">
            <a:extLst>
              <a:ext uri="{FF2B5EF4-FFF2-40B4-BE49-F238E27FC236}">
                <a16:creationId xmlns:a16="http://schemas.microsoft.com/office/drawing/2014/main" xmlns="" id="{F0188C6E-ED9A-4A3C-8989-65FBF20A384E}"/>
              </a:ext>
            </a:extLst>
          </p:cNvPr>
          <p:cNvSpPr txBox="1"/>
          <p:nvPr/>
        </p:nvSpPr>
        <p:spPr>
          <a:xfrm>
            <a:off x="5388302" y="1940030"/>
            <a:ext cx="4761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6 cm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A2D41328-5F62-43FB-AFE5-3CE62DF60CA4}"/>
              </a:ext>
            </a:extLst>
          </p:cNvPr>
          <p:cNvSpPr txBox="1"/>
          <p:nvPr/>
        </p:nvSpPr>
        <p:spPr>
          <a:xfrm>
            <a:off x="8218359" y="1552887"/>
            <a:ext cx="4761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3 cm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3704A40F-7752-4DDA-A4DD-95174E0DA926}"/>
              </a:ext>
            </a:extLst>
          </p:cNvPr>
          <p:cNvSpPr txBox="1"/>
          <p:nvPr/>
        </p:nvSpPr>
        <p:spPr>
          <a:xfrm>
            <a:off x="8587489" y="1358912"/>
            <a:ext cx="4761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2 cm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xmlns="" id="{1D396F41-D2E6-4417-A5C1-6188221613C3}"/>
              </a:ext>
            </a:extLst>
          </p:cNvPr>
          <p:cNvCxnSpPr>
            <a:cxnSpLocks/>
          </p:cNvCxnSpPr>
          <p:nvPr/>
        </p:nvCxnSpPr>
        <p:spPr>
          <a:xfrm>
            <a:off x="8335370" y="1593902"/>
            <a:ext cx="221934" cy="0"/>
          </a:xfrm>
          <a:prstGeom prst="straightConnector1">
            <a:avLst/>
          </a:prstGeom>
          <a:ln>
            <a:solidFill>
              <a:srgbClr val="00B0F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xmlns="" id="{03871B64-0F64-4418-94AD-44374FD07CD3}"/>
              </a:ext>
            </a:extLst>
          </p:cNvPr>
          <p:cNvCxnSpPr>
            <a:cxnSpLocks/>
          </p:cNvCxnSpPr>
          <p:nvPr/>
        </p:nvCxnSpPr>
        <p:spPr>
          <a:xfrm flipV="1">
            <a:off x="8606967" y="1371341"/>
            <a:ext cx="0" cy="183276"/>
          </a:xfrm>
          <a:prstGeom prst="straightConnector1">
            <a:avLst/>
          </a:prstGeom>
          <a:ln>
            <a:solidFill>
              <a:srgbClr val="00B0F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xmlns="" id="{BC0A4282-A25D-4DE7-91EF-EF220B4C1397}"/>
              </a:ext>
            </a:extLst>
          </p:cNvPr>
          <p:cNvCxnSpPr/>
          <p:nvPr/>
        </p:nvCxnSpPr>
        <p:spPr>
          <a:xfrm>
            <a:off x="7543592" y="1903452"/>
            <a:ext cx="547160" cy="0"/>
          </a:xfrm>
          <a:prstGeom prst="straightConnector1">
            <a:avLst/>
          </a:prstGeom>
          <a:ln>
            <a:solidFill>
              <a:srgbClr val="00B0F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xmlns="" id="{E25CEE03-E8E5-4599-85F5-5836220609A6}"/>
              </a:ext>
            </a:extLst>
          </p:cNvPr>
          <p:cNvCxnSpPr>
            <a:cxnSpLocks/>
          </p:cNvCxnSpPr>
          <p:nvPr/>
        </p:nvCxnSpPr>
        <p:spPr>
          <a:xfrm flipV="1">
            <a:off x="7493466" y="1307093"/>
            <a:ext cx="0" cy="526625"/>
          </a:xfrm>
          <a:prstGeom prst="straightConnector1">
            <a:avLst/>
          </a:prstGeom>
          <a:ln>
            <a:solidFill>
              <a:srgbClr val="00B0F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xmlns="" id="{25CEF127-5614-4F1E-A04D-DF430D1BF6D1}"/>
              </a:ext>
            </a:extLst>
          </p:cNvPr>
          <p:cNvSpPr txBox="1"/>
          <p:nvPr/>
        </p:nvSpPr>
        <p:spPr>
          <a:xfrm>
            <a:off x="7115286" y="1485104"/>
            <a:ext cx="4761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6 cm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xmlns="" id="{99FD3842-B351-4F88-8B39-018F346AE646}"/>
              </a:ext>
            </a:extLst>
          </p:cNvPr>
          <p:cNvSpPr txBox="1"/>
          <p:nvPr/>
        </p:nvSpPr>
        <p:spPr>
          <a:xfrm>
            <a:off x="7596246" y="1903451"/>
            <a:ext cx="4761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6 cm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209FA9B4-1815-46F5-92D6-03551E64833C}"/>
              </a:ext>
            </a:extLst>
          </p:cNvPr>
          <p:cNvSpPr txBox="1"/>
          <p:nvPr/>
        </p:nvSpPr>
        <p:spPr>
          <a:xfrm>
            <a:off x="5216954" y="2106495"/>
            <a:ext cx="3371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The area of this shape	= (6 X 6) + (2 X 3)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			= 36 + 6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			= 42 cm</a:t>
            </a:r>
            <a:r>
              <a:rPr lang="en-GB" sz="100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²</a:t>
            </a:r>
            <a:r>
              <a:rPr lang="en-US" sz="1000" dirty="0">
                <a:latin typeface="Century Gothic" panose="020B0502020202020204" pitchFamily="34" charset="0"/>
              </a:rPr>
              <a:t> 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BB929317-C544-4D0A-9F35-A553759EF805}"/>
              </a:ext>
            </a:extLst>
          </p:cNvPr>
          <p:cNvSpPr txBox="1"/>
          <p:nvPr/>
        </p:nvSpPr>
        <p:spPr>
          <a:xfrm>
            <a:off x="5018739" y="1019067"/>
            <a:ext cx="1567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The area of this shape</a:t>
            </a:r>
            <a:endParaRPr lang="en-GB" sz="900" dirty="0">
              <a:latin typeface="Century Gothic" panose="020B0502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6A9EA393-62DA-4161-9222-900661CD9679}"/>
              </a:ext>
            </a:extLst>
          </p:cNvPr>
          <p:cNvSpPr txBox="1"/>
          <p:nvPr/>
        </p:nvSpPr>
        <p:spPr>
          <a:xfrm>
            <a:off x="7581161" y="1009653"/>
            <a:ext cx="1567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the area of these two</a:t>
            </a:r>
            <a:endParaRPr lang="en-GB" sz="900" dirty="0">
              <a:latin typeface="Century Gothic" panose="020B0502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ADA36C8B-E32C-459B-AFBF-3B265013F924}"/>
              </a:ext>
            </a:extLst>
          </p:cNvPr>
          <p:cNvSpPr txBox="1"/>
          <p:nvPr/>
        </p:nvSpPr>
        <p:spPr>
          <a:xfrm>
            <a:off x="6699235" y="1027769"/>
            <a:ext cx="7017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EQUALS</a:t>
            </a:r>
            <a:endParaRPr lang="en-GB" sz="900" dirty="0">
              <a:latin typeface="Century Gothic" panose="020B0502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xmlns="" id="{D2D7F1D4-0FE7-4E50-9E5A-DAE393850A76}"/>
              </a:ext>
            </a:extLst>
          </p:cNvPr>
          <p:cNvCxnSpPr/>
          <p:nvPr/>
        </p:nvCxnSpPr>
        <p:spPr>
          <a:xfrm>
            <a:off x="6378386" y="1139430"/>
            <a:ext cx="360000" cy="0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xmlns="" id="{75E2DA58-8F3F-4414-B192-F2AB7DB0979E}"/>
              </a:ext>
            </a:extLst>
          </p:cNvPr>
          <p:cNvCxnSpPr/>
          <p:nvPr/>
        </p:nvCxnSpPr>
        <p:spPr>
          <a:xfrm>
            <a:off x="7261298" y="1134483"/>
            <a:ext cx="360000" cy="0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80" name="Table 80">
            <a:extLst>
              <a:ext uri="{FF2B5EF4-FFF2-40B4-BE49-F238E27FC236}">
                <a16:creationId xmlns:a16="http://schemas.microsoft.com/office/drawing/2014/main" xmlns="" id="{A8065A2B-C379-4BF1-B3E9-3CE7CB9EF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421912"/>
              </p:ext>
            </p:extLst>
          </p:nvPr>
        </p:nvGraphicFramePr>
        <p:xfrm>
          <a:off x="259651" y="4841997"/>
          <a:ext cx="16128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00">
                  <a:extLst>
                    <a:ext uri="{9D8B030D-6E8A-4147-A177-3AD203B41FA5}">
                      <a16:colId xmlns:a16="http://schemas.microsoft.com/office/drawing/2014/main" xmlns="" val="3992265327"/>
                    </a:ext>
                  </a:extLst>
                </a:gridCol>
                <a:gridCol w="230400">
                  <a:extLst>
                    <a:ext uri="{9D8B030D-6E8A-4147-A177-3AD203B41FA5}">
                      <a16:colId xmlns:a16="http://schemas.microsoft.com/office/drawing/2014/main" xmlns="" val="566653249"/>
                    </a:ext>
                  </a:extLst>
                </a:gridCol>
                <a:gridCol w="230400">
                  <a:extLst>
                    <a:ext uri="{9D8B030D-6E8A-4147-A177-3AD203B41FA5}">
                      <a16:colId xmlns:a16="http://schemas.microsoft.com/office/drawing/2014/main" xmlns="" val="3276105341"/>
                    </a:ext>
                  </a:extLst>
                </a:gridCol>
                <a:gridCol w="230400">
                  <a:extLst>
                    <a:ext uri="{9D8B030D-6E8A-4147-A177-3AD203B41FA5}">
                      <a16:colId xmlns:a16="http://schemas.microsoft.com/office/drawing/2014/main" xmlns="" val="1956890989"/>
                    </a:ext>
                  </a:extLst>
                </a:gridCol>
                <a:gridCol w="230400">
                  <a:extLst>
                    <a:ext uri="{9D8B030D-6E8A-4147-A177-3AD203B41FA5}">
                      <a16:colId xmlns:a16="http://schemas.microsoft.com/office/drawing/2014/main" xmlns="" val="4161895220"/>
                    </a:ext>
                  </a:extLst>
                </a:gridCol>
                <a:gridCol w="230400">
                  <a:extLst>
                    <a:ext uri="{9D8B030D-6E8A-4147-A177-3AD203B41FA5}">
                      <a16:colId xmlns:a16="http://schemas.microsoft.com/office/drawing/2014/main" xmlns="" val="235429267"/>
                    </a:ext>
                  </a:extLst>
                </a:gridCol>
                <a:gridCol w="230400">
                  <a:extLst>
                    <a:ext uri="{9D8B030D-6E8A-4147-A177-3AD203B41FA5}">
                      <a16:colId xmlns:a16="http://schemas.microsoft.com/office/drawing/2014/main" xmlns="" val="3519086728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136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34519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2035468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46026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058760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179485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9989422"/>
                  </a:ext>
                </a:extLst>
              </a:tr>
            </a:tbl>
          </a:graphicData>
        </a:graphic>
      </p:graphicFrame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DC1760B7-C118-4380-8872-3C0C3681C748}"/>
              </a:ext>
            </a:extLst>
          </p:cNvPr>
          <p:cNvSpPr txBox="1"/>
          <p:nvPr/>
        </p:nvSpPr>
        <p:spPr>
          <a:xfrm>
            <a:off x="320935" y="4925557"/>
            <a:ext cx="98449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5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F0BE3397-2C10-4F2E-9974-4082A4970BF6}"/>
              </a:ext>
            </a:extLst>
          </p:cNvPr>
          <p:cNvSpPr txBox="1"/>
          <p:nvPr/>
        </p:nvSpPr>
        <p:spPr>
          <a:xfrm>
            <a:off x="320935" y="5169550"/>
            <a:ext cx="98449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4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C7413996-90B5-4673-9145-3B7FEA8854CF}"/>
              </a:ext>
            </a:extLst>
          </p:cNvPr>
          <p:cNvSpPr txBox="1"/>
          <p:nvPr/>
        </p:nvSpPr>
        <p:spPr>
          <a:xfrm>
            <a:off x="320935" y="5395876"/>
            <a:ext cx="98449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3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747D91E7-8405-4678-8067-4AF583420AC5}"/>
              </a:ext>
            </a:extLst>
          </p:cNvPr>
          <p:cNvSpPr txBox="1"/>
          <p:nvPr/>
        </p:nvSpPr>
        <p:spPr>
          <a:xfrm>
            <a:off x="320935" y="5622859"/>
            <a:ext cx="98449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2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B159BB53-F58A-4E7D-B98E-C080BC60B07B}"/>
              </a:ext>
            </a:extLst>
          </p:cNvPr>
          <p:cNvSpPr txBox="1"/>
          <p:nvPr/>
        </p:nvSpPr>
        <p:spPr>
          <a:xfrm>
            <a:off x="320935" y="5841744"/>
            <a:ext cx="98449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1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8AC88C28-325C-4D6F-B0BF-3F1C4638143C}"/>
              </a:ext>
            </a:extLst>
          </p:cNvPr>
          <p:cNvSpPr txBox="1"/>
          <p:nvPr/>
        </p:nvSpPr>
        <p:spPr>
          <a:xfrm>
            <a:off x="306889" y="6080830"/>
            <a:ext cx="98449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0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CFC701ED-0C08-4E45-80F4-FAFE6122602D}"/>
              </a:ext>
            </a:extLst>
          </p:cNvPr>
          <p:cNvSpPr txBox="1"/>
          <p:nvPr/>
        </p:nvSpPr>
        <p:spPr>
          <a:xfrm>
            <a:off x="455308" y="6260576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0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A0677099-086A-4093-AF12-2FCDEDBF1363}"/>
              </a:ext>
            </a:extLst>
          </p:cNvPr>
          <p:cNvSpPr txBox="1"/>
          <p:nvPr/>
        </p:nvSpPr>
        <p:spPr>
          <a:xfrm>
            <a:off x="692345" y="6260576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1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4128" name="TextBox 4127">
            <a:extLst>
              <a:ext uri="{FF2B5EF4-FFF2-40B4-BE49-F238E27FC236}">
                <a16:creationId xmlns:a16="http://schemas.microsoft.com/office/drawing/2014/main" xmlns="" id="{B2819D7B-A8A2-4111-9FAB-6C49885CDBF6}"/>
              </a:ext>
            </a:extLst>
          </p:cNvPr>
          <p:cNvSpPr txBox="1"/>
          <p:nvPr/>
        </p:nvSpPr>
        <p:spPr>
          <a:xfrm>
            <a:off x="909352" y="6260576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2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4129" name="TextBox 4128">
            <a:extLst>
              <a:ext uri="{FF2B5EF4-FFF2-40B4-BE49-F238E27FC236}">
                <a16:creationId xmlns:a16="http://schemas.microsoft.com/office/drawing/2014/main" xmlns="" id="{BA0B098E-425F-4011-AD86-11FABD78163C}"/>
              </a:ext>
            </a:extLst>
          </p:cNvPr>
          <p:cNvSpPr txBox="1"/>
          <p:nvPr/>
        </p:nvSpPr>
        <p:spPr>
          <a:xfrm>
            <a:off x="1140631" y="6260576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3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4130" name="TextBox 4129">
            <a:extLst>
              <a:ext uri="{FF2B5EF4-FFF2-40B4-BE49-F238E27FC236}">
                <a16:creationId xmlns:a16="http://schemas.microsoft.com/office/drawing/2014/main" xmlns="" id="{DA604C06-2A71-4FC8-AA63-0401DBC8826D}"/>
              </a:ext>
            </a:extLst>
          </p:cNvPr>
          <p:cNvSpPr txBox="1"/>
          <p:nvPr/>
        </p:nvSpPr>
        <p:spPr>
          <a:xfrm>
            <a:off x="1383249" y="6260576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4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4131" name="TextBox 4130">
            <a:extLst>
              <a:ext uri="{FF2B5EF4-FFF2-40B4-BE49-F238E27FC236}">
                <a16:creationId xmlns:a16="http://schemas.microsoft.com/office/drawing/2014/main" xmlns="" id="{33E57E26-A06E-48F3-B9AC-AC1E23885E79}"/>
              </a:ext>
            </a:extLst>
          </p:cNvPr>
          <p:cNvSpPr txBox="1"/>
          <p:nvPr/>
        </p:nvSpPr>
        <p:spPr>
          <a:xfrm>
            <a:off x="1603051" y="6260576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5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4132" name="TextBox 4131">
            <a:extLst>
              <a:ext uri="{FF2B5EF4-FFF2-40B4-BE49-F238E27FC236}">
                <a16:creationId xmlns:a16="http://schemas.microsoft.com/office/drawing/2014/main" xmlns="" id="{F10E7C91-628D-48D4-B7B7-222CA1055B65}"/>
              </a:ext>
            </a:extLst>
          </p:cNvPr>
          <p:cNvSpPr txBox="1"/>
          <p:nvPr/>
        </p:nvSpPr>
        <p:spPr>
          <a:xfrm>
            <a:off x="812691" y="5155913"/>
            <a:ext cx="1890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1B75BC"/>
                </a:solidFill>
                <a:latin typeface="Century Gothic" panose="020B0502020202020204" pitchFamily="34" charset="0"/>
              </a:rPr>
              <a:t>X</a:t>
            </a:r>
            <a:endParaRPr lang="en-GB" sz="1100" dirty="0">
              <a:solidFill>
                <a:srgbClr val="1B75BC"/>
              </a:solidFill>
              <a:latin typeface="Century Gothic" panose="020B0502020202020204" pitchFamily="34" charset="0"/>
            </a:endParaRPr>
          </a:p>
        </p:txBody>
      </p:sp>
      <p:sp>
        <p:nvSpPr>
          <p:cNvPr id="4133" name="TextBox 4132">
            <a:extLst>
              <a:ext uri="{FF2B5EF4-FFF2-40B4-BE49-F238E27FC236}">
                <a16:creationId xmlns:a16="http://schemas.microsoft.com/office/drawing/2014/main" xmlns="" id="{77A41E85-707E-4CF6-807E-48269EE7DD14}"/>
              </a:ext>
            </a:extLst>
          </p:cNvPr>
          <p:cNvSpPr txBox="1"/>
          <p:nvPr/>
        </p:nvSpPr>
        <p:spPr>
          <a:xfrm>
            <a:off x="1276613" y="5614822"/>
            <a:ext cx="1890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1B75BC"/>
                </a:solidFill>
                <a:latin typeface="Century Gothic" panose="020B0502020202020204" pitchFamily="34" charset="0"/>
              </a:rPr>
              <a:t>X</a:t>
            </a:r>
            <a:endParaRPr lang="en-GB" sz="1100" dirty="0">
              <a:solidFill>
                <a:srgbClr val="1B75BC"/>
              </a:solidFill>
              <a:latin typeface="Century Gothic" panose="020B0502020202020204" pitchFamily="34" charset="0"/>
            </a:endParaRPr>
          </a:p>
        </p:txBody>
      </p:sp>
      <p:sp>
        <p:nvSpPr>
          <p:cNvPr id="4134" name="TextBox 4133">
            <a:extLst>
              <a:ext uri="{FF2B5EF4-FFF2-40B4-BE49-F238E27FC236}">
                <a16:creationId xmlns:a16="http://schemas.microsoft.com/office/drawing/2014/main" xmlns="" id="{E9D0FE3F-C87D-4405-B38D-CA64EBC2A75C}"/>
              </a:ext>
            </a:extLst>
          </p:cNvPr>
          <p:cNvSpPr txBox="1"/>
          <p:nvPr/>
        </p:nvSpPr>
        <p:spPr>
          <a:xfrm>
            <a:off x="584982" y="6078361"/>
            <a:ext cx="1890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1B75BC"/>
                </a:solidFill>
                <a:latin typeface="Century Gothic" panose="020B0502020202020204" pitchFamily="34" charset="0"/>
              </a:rPr>
              <a:t>X</a:t>
            </a:r>
            <a:endParaRPr lang="en-GB" sz="1100" dirty="0">
              <a:solidFill>
                <a:srgbClr val="1B75BC"/>
              </a:solidFill>
              <a:latin typeface="Century Gothic" panose="020B0502020202020204" pitchFamily="34" charset="0"/>
            </a:endParaRPr>
          </a:p>
        </p:txBody>
      </p:sp>
      <p:sp>
        <p:nvSpPr>
          <p:cNvPr id="4135" name="TextBox 4134">
            <a:extLst>
              <a:ext uri="{FF2B5EF4-FFF2-40B4-BE49-F238E27FC236}">
                <a16:creationId xmlns:a16="http://schemas.microsoft.com/office/drawing/2014/main" xmlns="" id="{3D411355-1666-4080-B19B-88C9177F3386}"/>
              </a:ext>
            </a:extLst>
          </p:cNvPr>
          <p:cNvSpPr txBox="1"/>
          <p:nvPr/>
        </p:nvSpPr>
        <p:spPr>
          <a:xfrm>
            <a:off x="354968" y="5620383"/>
            <a:ext cx="1890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1B75BC"/>
                </a:solidFill>
                <a:latin typeface="Century Gothic" panose="020B0502020202020204" pitchFamily="34" charset="0"/>
              </a:rPr>
              <a:t>X</a:t>
            </a:r>
            <a:endParaRPr lang="en-GB" sz="1100" dirty="0">
              <a:solidFill>
                <a:srgbClr val="1B75BC"/>
              </a:solidFill>
              <a:latin typeface="Century Gothic" panose="020B0502020202020204" pitchFamily="34" charset="0"/>
            </a:endParaRPr>
          </a:p>
        </p:txBody>
      </p:sp>
      <p:sp>
        <p:nvSpPr>
          <p:cNvPr id="4136" name="TextBox 4135">
            <a:extLst>
              <a:ext uri="{FF2B5EF4-FFF2-40B4-BE49-F238E27FC236}">
                <a16:creationId xmlns:a16="http://schemas.microsoft.com/office/drawing/2014/main" xmlns="" id="{FC37552E-42ED-4AFC-B619-4AD748E8F867}"/>
              </a:ext>
            </a:extLst>
          </p:cNvPr>
          <p:cNvSpPr txBox="1"/>
          <p:nvPr/>
        </p:nvSpPr>
        <p:spPr>
          <a:xfrm>
            <a:off x="1506306" y="4939501"/>
            <a:ext cx="1890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1B75BC"/>
                </a:solidFill>
                <a:latin typeface="Century Gothic" panose="020B0502020202020204" pitchFamily="34" charset="0"/>
              </a:rPr>
              <a:t>X</a:t>
            </a:r>
            <a:endParaRPr lang="en-GB" sz="1100" dirty="0">
              <a:solidFill>
                <a:srgbClr val="1B75BC"/>
              </a:solidFill>
              <a:latin typeface="Century Gothic" panose="020B0502020202020204" pitchFamily="34" charset="0"/>
            </a:endParaRPr>
          </a:p>
        </p:txBody>
      </p:sp>
      <p:sp>
        <p:nvSpPr>
          <p:cNvPr id="4137" name="TextBox 4136">
            <a:extLst>
              <a:ext uri="{FF2B5EF4-FFF2-40B4-BE49-F238E27FC236}">
                <a16:creationId xmlns:a16="http://schemas.microsoft.com/office/drawing/2014/main" xmlns="" id="{4F2D5D92-B563-4B8E-A553-F526073C1CC5}"/>
              </a:ext>
            </a:extLst>
          </p:cNvPr>
          <p:cNvSpPr txBox="1"/>
          <p:nvPr/>
        </p:nvSpPr>
        <p:spPr>
          <a:xfrm>
            <a:off x="456918" y="5607127"/>
            <a:ext cx="196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B75BC"/>
                </a:solidFill>
                <a:latin typeface="Century Gothic" panose="020B0502020202020204" pitchFamily="34" charset="0"/>
              </a:rPr>
              <a:t>A</a:t>
            </a:r>
            <a:endParaRPr lang="en-GB" sz="1200" dirty="0">
              <a:solidFill>
                <a:srgbClr val="1B75BC"/>
              </a:solidFill>
              <a:latin typeface="Century Gothic" panose="020B0502020202020204" pitchFamily="34" charset="0"/>
            </a:endParaRPr>
          </a:p>
        </p:txBody>
      </p:sp>
      <p:sp>
        <p:nvSpPr>
          <p:cNvPr id="4138" name="TextBox 4137">
            <a:extLst>
              <a:ext uri="{FF2B5EF4-FFF2-40B4-BE49-F238E27FC236}">
                <a16:creationId xmlns:a16="http://schemas.microsoft.com/office/drawing/2014/main" xmlns="" id="{994F1FB7-515B-464F-A080-4F559C9FC7F1}"/>
              </a:ext>
            </a:extLst>
          </p:cNvPr>
          <p:cNvSpPr txBox="1"/>
          <p:nvPr/>
        </p:nvSpPr>
        <p:spPr>
          <a:xfrm>
            <a:off x="677045" y="6060798"/>
            <a:ext cx="196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B75BC"/>
                </a:solidFill>
                <a:latin typeface="Century Gothic" panose="020B0502020202020204" pitchFamily="34" charset="0"/>
              </a:rPr>
              <a:t>B</a:t>
            </a:r>
            <a:endParaRPr lang="en-GB" sz="1200" dirty="0">
              <a:solidFill>
                <a:srgbClr val="1B75BC"/>
              </a:solidFill>
              <a:latin typeface="Century Gothic" panose="020B0502020202020204" pitchFamily="34" charset="0"/>
            </a:endParaRPr>
          </a:p>
        </p:txBody>
      </p:sp>
      <p:sp>
        <p:nvSpPr>
          <p:cNvPr id="4139" name="TextBox 4138">
            <a:extLst>
              <a:ext uri="{FF2B5EF4-FFF2-40B4-BE49-F238E27FC236}">
                <a16:creationId xmlns:a16="http://schemas.microsoft.com/office/drawing/2014/main" xmlns="" id="{CFF47F6F-06EB-4BFD-B7BC-ED82D13182BE}"/>
              </a:ext>
            </a:extLst>
          </p:cNvPr>
          <p:cNvSpPr txBox="1"/>
          <p:nvPr/>
        </p:nvSpPr>
        <p:spPr>
          <a:xfrm>
            <a:off x="910698" y="5139358"/>
            <a:ext cx="196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B75BC"/>
                </a:solidFill>
                <a:latin typeface="Century Gothic" panose="020B0502020202020204" pitchFamily="34" charset="0"/>
              </a:rPr>
              <a:t>C</a:t>
            </a:r>
            <a:endParaRPr lang="en-GB" sz="1200" dirty="0">
              <a:solidFill>
                <a:srgbClr val="1B75BC"/>
              </a:solidFill>
              <a:latin typeface="Century Gothic" panose="020B0502020202020204" pitchFamily="34" charset="0"/>
            </a:endParaRPr>
          </a:p>
        </p:txBody>
      </p:sp>
      <p:sp>
        <p:nvSpPr>
          <p:cNvPr id="4140" name="TextBox 4139">
            <a:extLst>
              <a:ext uri="{FF2B5EF4-FFF2-40B4-BE49-F238E27FC236}">
                <a16:creationId xmlns:a16="http://schemas.microsoft.com/office/drawing/2014/main" xmlns="" id="{3F1E2E19-E2EE-4B80-A396-2675379370C4}"/>
              </a:ext>
            </a:extLst>
          </p:cNvPr>
          <p:cNvSpPr txBox="1"/>
          <p:nvPr/>
        </p:nvSpPr>
        <p:spPr>
          <a:xfrm>
            <a:off x="1386248" y="5514535"/>
            <a:ext cx="196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B75BC"/>
                </a:solidFill>
                <a:latin typeface="Century Gothic" panose="020B0502020202020204" pitchFamily="34" charset="0"/>
              </a:rPr>
              <a:t>E</a:t>
            </a:r>
            <a:endParaRPr lang="en-GB" sz="1200" dirty="0">
              <a:solidFill>
                <a:srgbClr val="1B75BC"/>
              </a:solidFill>
              <a:latin typeface="Century Gothic" panose="020B0502020202020204" pitchFamily="34" charset="0"/>
            </a:endParaRPr>
          </a:p>
        </p:txBody>
      </p:sp>
      <p:sp>
        <p:nvSpPr>
          <p:cNvPr id="4142" name="TextBox 4141">
            <a:extLst>
              <a:ext uri="{FF2B5EF4-FFF2-40B4-BE49-F238E27FC236}">
                <a16:creationId xmlns:a16="http://schemas.microsoft.com/office/drawing/2014/main" xmlns="" id="{8BA5BA27-BD21-40B9-A642-EB9A86077D6A}"/>
              </a:ext>
            </a:extLst>
          </p:cNvPr>
          <p:cNvSpPr txBox="1"/>
          <p:nvPr/>
        </p:nvSpPr>
        <p:spPr>
          <a:xfrm>
            <a:off x="92922" y="6363613"/>
            <a:ext cx="6722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B75BC"/>
                </a:solidFill>
                <a:latin typeface="Century Gothic" panose="020B0502020202020204" pitchFamily="34" charset="0"/>
              </a:rPr>
              <a:t>Origin</a:t>
            </a:r>
            <a:endParaRPr lang="en-GB" sz="800" dirty="0">
              <a:solidFill>
                <a:srgbClr val="1B75BC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144" name="Straight Arrow Connector 4143">
            <a:extLst>
              <a:ext uri="{FF2B5EF4-FFF2-40B4-BE49-F238E27FC236}">
                <a16:creationId xmlns:a16="http://schemas.microsoft.com/office/drawing/2014/main" xmlns="" id="{65B7D5BD-B7F5-42B7-82D6-4B74C11F6546}"/>
              </a:ext>
            </a:extLst>
          </p:cNvPr>
          <p:cNvCxnSpPr>
            <a:cxnSpLocks/>
          </p:cNvCxnSpPr>
          <p:nvPr/>
        </p:nvCxnSpPr>
        <p:spPr>
          <a:xfrm flipV="1">
            <a:off x="303076" y="6229756"/>
            <a:ext cx="154916" cy="174749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47" name="TextBox 4146">
            <a:extLst>
              <a:ext uri="{FF2B5EF4-FFF2-40B4-BE49-F238E27FC236}">
                <a16:creationId xmlns:a16="http://schemas.microsoft.com/office/drawing/2014/main" xmlns="" id="{D0DD5B47-7257-4E38-A8B7-62556CE5AC7E}"/>
              </a:ext>
            </a:extLst>
          </p:cNvPr>
          <p:cNvSpPr txBox="1"/>
          <p:nvPr/>
        </p:nvSpPr>
        <p:spPr>
          <a:xfrm>
            <a:off x="1597831" y="4856847"/>
            <a:ext cx="146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B75BC"/>
                </a:solidFill>
                <a:latin typeface="Century Gothic" panose="020B0502020202020204" pitchFamily="34" charset="0"/>
              </a:rPr>
              <a:t>D</a:t>
            </a:r>
            <a:endParaRPr lang="en-GB" sz="1200" dirty="0">
              <a:solidFill>
                <a:srgbClr val="1B75B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149" name="Table 80">
            <a:extLst>
              <a:ext uri="{FF2B5EF4-FFF2-40B4-BE49-F238E27FC236}">
                <a16:creationId xmlns:a16="http://schemas.microsoft.com/office/drawing/2014/main" xmlns="" id="{64388C01-80C4-4535-88D5-A974BA788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372193"/>
              </p:ext>
            </p:extLst>
          </p:nvPr>
        </p:nvGraphicFramePr>
        <p:xfrm>
          <a:off x="3118730" y="4730288"/>
          <a:ext cx="1612800" cy="16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00">
                  <a:extLst>
                    <a:ext uri="{9D8B030D-6E8A-4147-A177-3AD203B41FA5}">
                      <a16:colId xmlns:a16="http://schemas.microsoft.com/office/drawing/2014/main" xmlns="" val="3992265327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566653249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3276105341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1956890989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4161895220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235429267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3519086728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2085236906"/>
                    </a:ext>
                  </a:extLst>
                </a:gridCol>
              </a:tblGrid>
              <a:tr h="202790"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2394646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13618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3451918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20354688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4602632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05876024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1794853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9989422"/>
                  </a:ext>
                </a:extLst>
              </a:tr>
            </a:tbl>
          </a:graphicData>
        </a:graphic>
      </p:graphicFrame>
      <p:sp>
        <p:nvSpPr>
          <p:cNvPr id="4153" name="TextBox 4152">
            <a:extLst>
              <a:ext uri="{FF2B5EF4-FFF2-40B4-BE49-F238E27FC236}">
                <a16:creationId xmlns:a16="http://schemas.microsoft.com/office/drawing/2014/main" xmlns="" id="{A2B87B06-7368-4A86-843E-95467D2A7B6E}"/>
              </a:ext>
            </a:extLst>
          </p:cNvPr>
          <p:cNvSpPr txBox="1"/>
          <p:nvPr/>
        </p:nvSpPr>
        <p:spPr>
          <a:xfrm>
            <a:off x="3036313" y="6371439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0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4154" name="TextBox 4153">
            <a:extLst>
              <a:ext uri="{FF2B5EF4-FFF2-40B4-BE49-F238E27FC236}">
                <a16:creationId xmlns:a16="http://schemas.microsoft.com/office/drawing/2014/main" xmlns="" id="{30661C4A-8E0F-4A25-9FE6-55784C41F5FC}"/>
              </a:ext>
            </a:extLst>
          </p:cNvPr>
          <p:cNvSpPr txBox="1"/>
          <p:nvPr/>
        </p:nvSpPr>
        <p:spPr>
          <a:xfrm>
            <a:off x="3263444" y="6371439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1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4155" name="TextBox 4154">
            <a:extLst>
              <a:ext uri="{FF2B5EF4-FFF2-40B4-BE49-F238E27FC236}">
                <a16:creationId xmlns:a16="http://schemas.microsoft.com/office/drawing/2014/main" xmlns="" id="{CCE41935-835F-418D-AEAF-F45DE49D7569}"/>
              </a:ext>
            </a:extLst>
          </p:cNvPr>
          <p:cNvSpPr txBox="1"/>
          <p:nvPr/>
        </p:nvSpPr>
        <p:spPr>
          <a:xfrm>
            <a:off x="3459890" y="6371439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2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EFDE98CF-9319-4AD5-B549-46EE81F73015}"/>
              </a:ext>
            </a:extLst>
          </p:cNvPr>
          <p:cNvSpPr txBox="1"/>
          <p:nvPr/>
        </p:nvSpPr>
        <p:spPr>
          <a:xfrm>
            <a:off x="3652544" y="6371439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3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58F7CC33-E3A1-49EA-9E1C-B242C64CFA0F}"/>
              </a:ext>
            </a:extLst>
          </p:cNvPr>
          <p:cNvSpPr txBox="1"/>
          <p:nvPr/>
        </p:nvSpPr>
        <p:spPr>
          <a:xfrm>
            <a:off x="3821369" y="6371439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4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D19C3A20-4B03-4655-86B4-6013026CA994}"/>
              </a:ext>
            </a:extLst>
          </p:cNvPr>
          <p:cNvSpPr txBox="1"/>
          <p:nvPr/>
        </p:nvSpPr>
        <p:spPr>
          <a:xfrm>
            <a:off x="4007921" y="6367589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5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D1283470-C020-46E4-9502-2F125D5209F8}"/>
              </a:ext>
            </a:extLst>
          </p:cNvPr>
          <p:cNvSpPr txBox="1"/>
          <p:nvPr/>
        </p:nvSpPr>
        <p:spPr>
          <a:xfrm>
            <a:off x="4203288" y="6373675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6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4EF9F0EF-C9E9-4A9D-9DD8-FA647F63AAD7}"/>
              </a:ext>
            </a:extLst>
          </p:cNvPr>
          <p:cNvSpPr txBox="1"/>
          <p:nvPr/>
        </p:nvSpPr>
        <p:spPr>
          <a:xfrm>
            <a:off x="4388179" y="6367589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7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DAEBC5A5-2906-4CFA-982D-7932A5B45B78}"/>
              </a:ext>
            </a:extLst>
          </p:cNvPr>
          <p:cNvSpPr txBox="1"/>
          <p:nvPr/>
        </p:nvSpPr>
        <p:spPr>
          <a:xfrm>
            <a:off x="4584355" y="6367589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8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8FDC7E24-AD11-4385-8248-0E475026EA01}"/>
              </a:ext>
            </a:extLst>
          </p:cNvPr>
          <p:cNvSpPr txBox="1"/>
          <p:nvPr/>
        </p:nvSpPr>
        <p:spPr>
          <a:xfrm>
            <a:off x="3011429" y="6087965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1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F33FEE1D-9360-4494-B503-F033F1EC7B63}"/>
              </a:ext>
            </a:extLst>
          </p:cNvPr>
          <p:cNvSpPr txBox="1"/>
          <p:nvPr/>
        </p:nvSpPr>
        <p:spPr>
          <a:xfrm>
            <a:off x="3011429" y="5876432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2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3BD7D8E9-2E0C-47FC-92F8-C3B2638A3786}"/>
              </a:ext>
            </a:extLst>
          </p:cNvPr>
          <p:cNvSpPr txBox="1"/>
          <p:nvPr/>
        </p:nvSpPr>
        <p:spPr>
          <a:xfrm>
            <a:off x="3011429" y="5669025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3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E686D8D3-BCA3-449E-8158-90E90D7AF7B1}"/>
              </a:ext>
            </a:extLst>
          </p:cNvPr>
          <p:cNvSpPr txBox="1"/>
          <p:nvPr/>
        </p:nvSpPr>
        <p:spPr>
          <a:xfrm>
            <a:off x="3011429" y="5463086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4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0EDEB850-A3BE-4767-AE84-B6ED96921045}"/>
              </a:ext>
            </a:extLst>
          </p:cNvPr>
          <p:cNvSpPr txBox="1"/>
          <p:nvPr/>
        </p:nvSpPr>
        <p:spPr>
          <a:xfrm>
            <a:off x="3009551" y="5277104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5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CA1121DD-8F70-4588-A48E-E37BC6B52FD7}"/>
              </a:ext>
            </a:extLst>
          </p:cNvPr>
          <p:cNvSpPr txBox="1"/>
          <p:nvPr/>
        </p:nvSpPr>
        <p:spPr>
          <a:xfrm>
            <a:off x="3006901" y="5048362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6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C8EF016D-D2FF-40EA-88CD-8766AD5A6399}"/>
              </a:ext>
            </a:extLst>
          </p:cNvPr>
          <p:cNvSpPr txBox="1"/>
          <p:nvPr/>
        </p:nvSpPr>
        <p:spPr>
          <a:xfrm>
            <a:off x="3013696" y="4868898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7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5EBC2529-7609-4859-809B-7D0ED6D7FD7B}"/>
              </a:ext>
            </a:extLst>
          </p:cNvPr>
          <p:cNvSpPr txBox="1"/>
          <p:nvPr/>
        </p:nvSpPr>
        <p:spPr>
          <a:xfrm>
            <a:off x="3013287" y="4669815"/>
            <a:ext cx="9844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8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13" name="Diamond 112">
            <a:extLst>
              <a:ext uri="{FF2B5EF4-FFF2-40B4-BE49-F238E27FC236}">
                <a16:creationId xmlns:a16="http://schemas.microsoft.com/office/drawing/2014/main" xmlns="" id="{97FF8726-EFB7-4799-81B5-DD98255829A2}"/>
              </a:ext>
            </a:extLst>
          </p:cNvPr>
          <p:cNvSpPr/>
          <p:nvPr/>
        </p:nvSpPr>
        <p:spPr>
          <a:xfrm rot="10800000">
            <a:off x="3320342" y="4936792"/>
            <a:ext cx="399779" cy="599219"/>
          </a:xfrm>
          <a:custGeom>
            <a:avLst/>
            <a:gdLst>
              <a:gd name="connsiteX0" fmla="*/ 0 w 356091"/>
              <a:gd name="connsiteY0" fmla="*/ 306754 h 613507"/>
              <a:gd name="connsiteX1" fmla="*/ 178046 w 356091"/>
              <a:gd name="connsiteY1" fmla="*/ 0 h 613507"/>
              <a:gd name="connsiteX2" fmla="*/ 356091 w 356091"/>
              <a:gd name="connsiteY2" fmla="*/ 306754 h 613507"/>
              <a:gd name="connsiteX3" fmla="*/ 178046 w 356091"/>
              <a:gd name="connsiteY3" fmla="*/ 613507 h 613507"/>
              <a:gd name="connsiteX4" fmla="*/ 0 w 356091"/>
              <a:gd name="connsiteY4" fmla="*/ 306754 h 613507"/>
              <a:gd name="connsiteX0" fmla="*/ 0 w 379904"/>
              <a:gd name="connsiteY0" fmla="*/ 306754 h 613507"/>
              <a:gd name="connsiteX1" fmla="*/ 178046 w 379904"/>
              <a:gd name="connsiteY1" fmla="*/ 0 h 613507"/>
              <a:gd name="connsiteX2" fmla="*/ 379904 w 379904"/>
              <a:gd name="connsiteY2" fmla="*/ 206741 h 613507"/>
              <a:gd name="connsiteX3" fmla="*/ 178046 w 379904"/>
              <a:gd name="connsiteY3" fmla="*/ 613507 h 613507"/>
              <a:gd name="connsiteX4" fmla="*/ 0 w 379904"/>
              <a:gd name="connsiteY4" fmla="*/ 306754 h 613507"/>
              <a:gd name="connsiteX0" fmla="*/ 0 w 408479"/>
              <a:gd name="connsiteY0" fmla="*/ 216266 h 613507"/>
              <a:gd name="connsiteX1" fmla="*/ 206621 w 408479"/>
              <a:gd name="connsiteY1" fmla="*/ 0 h 613507"/>
              <a:gd name="connsiteX2" fmla="*/ 408479 w 408479"/>
              <a:gd name="connsiteY2" fmla="*/ 206741 h 613507"/>
              <a:gd name="connsiteX3" fmla="*/ 206621 w 408479"/>
              <a:gd name="connsiteY3" fmla="*/ 613507 h 613507"/>
              <a:gd name="connsiteX4" fmla="*/ 0 w 408479"/>
              <a:gd name="connsiteY4" fmla="*/ 216266 h 613507"/>
              <a:gd name="connsiteX0" fmla="*/ 0 w 408479"/>
              <a:gd name="connsiteY0" fmla="*/ 213884 h 611125"/>
              <a:gd name="connsiteX1" fmla="*/ 206621 w 408479"/>
              <a:gd name="connsiteY1" fmla="*/ 0 h 611125"/>
              <a:gd name="connsiteX2" fmla="*/ 408479 w 408479"/>
              <a:gd name="connsiteY2" fmla="*/ 204359 h 611125"/>
              <a:gd name="connsiteX3" fmla="*/ 206621 w 408479"/>
              <a:gd name="connsiteY3" fmla="*/ 611125 h 611125"/>
              <a:gd name="connsiteX4" fmla="*/ 0 w 408479"/>
              <a:gd name="connsiteY4" fmla="*/ 213884 h 611125"/>
              <a:gd name="connsiteX0" fmla="*/ 0 w 408479"/>
              <a:gd name="connsiteY0" fmla="*/ 201978 h 599219"/>
              <a:gd name="connsiteX1" fmla="*/ 209383 w 408479"/>
              <a:gd name="connsiteY1" fmla="*/ 0 h 599219"/>
              <a:gd name="connsiteX2" fmla="*/ 408479 w 408479"/>
              <a:gd name="connsiteY2" fmla="*/ 192453 h 599219"/>
              <a:gd name="connsiteX3" fmla="*/ 206621 w 408479"/>
              <a:gd name="connsiteY3" fmla="*/ 599219 h 599219"/>
              <a:gd name="connsiteX4" fmla="*/ 0 w 408479"/>
              <a:gd name="connsiteY4" fmla="*/ 201978 h 599219"/>
              <a:gd name="connsiteX0" fmla="*/ 0 w 438863"/>
              <a:gd name="connsiteY0" fmla="*/ 201978 h 599219"/>
              <a:gd name="connsiteX1" fmla="*/ 209383 w 438863"/>
              <a:gd name="connsiteY1" fmla="*/ 0 h 599219"/>
              <a:gd name="connsiteX2" fmla="*/ 438863 w 438863"/>
              <a:gd name="connsiteY2" fmla="*/ 192453 h 599219"/>
              <a:gd name="connsiteX3" fmla="*/ 206621 w 438863"/>
              <a:gd name="connsiteY3" fmla="*/ 599219 h 599219"/>
              <a:gd name="connsiteX4" fmla="*/ 0 w 438863"/>
              <a:gd name="connsiteY4" fmla="*/ 201978 h 599219"/>
              <a:gd name="connsiteX0" fmla="*/ 0 w 463722"/>
              <a:gd name="connsiteY0" fmla="*/ 201978 h 599219"/>
              <a:gd name="connsiteX1" fmla="*/ 234242 w 463722"/>
              <a:gd name="connsiteY1" fmla="*/ 0 h 599219"/>
              <a:gd name="connsiteX2" fmla="*/ 463722 w 463722"/>
              <a:gd name="connsiteY2" fmla="*/ 192453 h 599219"/>
              <a:gd name="connsiteX3" fmla="*/ 231480 w 463722"/>
              <a:gd name="connsiteY3" fmla="*/ 599219 h 599219"/>
              <a:gd name="connsiteX4" fmla="*/ 0 w 463722"/>
              <a:gd name="connsiteY4" fmla="*/ 201978 h 599219"/>
              <a:gd name="connsiteX0" fmla="*/ 0 w 463722"/>
              <a:gd name="connsiteY0" fmla="*/ 201978 h 599219"/>
              <a:gd name="connsiteX1" fmla="*/ 234242 w 463722"/>
              <a:gd name="connsiteY1" fmla="*/ 0 h 599219"/>
              <a:gd name="connsiteX2" fmla="*/ 463722 w 463722"/>
              <a:gd name="connsiteY2" fmla="*/ 192453 h 599219"/>
              <a:gd name="connsiteX3" fmla="*/ 231480 w 463722"/>
              <a:gd name="connsiteY3" fmla="*/ 599219 h 599219"/>
              <a:gd name="connsiteX4" fmla="*/ 0 w 463722"/>
              <a:gd name="connsiteY4" fmla="*/ 201978 h 599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722" h="599219">
                <a:moveTo>
                  <a:pt x="0" y="201978"/>
                </a:moveTo>
                <a:lnTo>
                  <a:pt x="234242" y="0"/>
                </a:lnTo>
                <a:lnTo>
                  <a:pt x="463722" y="192453"/>
                </a:lnTo>
                <a:lnTo>
                  <a:pt x="231480" y="599219"/>
                </a:lnTo>
                <a:lnTo>
                  <a:pt x="0" y="201978"/>
                </a:lnTo>
                <a:close/>
              </a:path>
            </a:pathLst>
          </a:custGeom>
          <a:solidFill>
            <a:srgbClr val="1B75BC"/>
          </a:solidFill>
          <a:ln>
            <a:solidFill>
              <a:srgbClr val="1B75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Diamond 112">
            <a:extLst>
              <a:ext uri="{FF2B5EF4-FFF2-40B4-BE49-F238E27FC236}">
                <a16:creationId xmlns:a16="http://schemas.microsoft.com/office/drawing/2014/main" xmlns="" id="{A4621019-3A40-4C83-AF56-935AD2A109F9}"/>
              </a:ext>
            </a:extLst>
          </p:cNvPr>
          <p:cNvSpPr/>
          <p:nvPr/>
        </p:nvSpPr>
        <p:spPr>
          <a:xfrm rot="10800000">
            <a:off x="3931191" y="5531354"/>
            <a:ext cx="399780" cy="599219"/>
          </a:xfrm>
          <a:custGeom>
            <a:avLst/>
            <a:gdLst>
              <a:gd name="connsiteX0" fmla="*/ 0 w 356091"/>
              <a:gd name="connsiteY0" fmla="*/ 306754 h 613507"/>
              <a:gd name="connsiteX1" fmla="*/ 178046 w 356091"/>
              <a:gd name="connsiteY1" fmla="*/ 0 h 613507"/>
              <a:gd name="connsiteX2" fmla="*/ 356091 w 356091"/>
              <a:gd name="connsiteY2" fmla="*/ 306754 h 613507"/>
              <a:gd name="connsiteX3" fmla="*/ 178046 w 356091"/>
              <a:gd name="connsiteY3" fmla="*/ 613507 h 613507"/>
              <a:gd name="connsiteX4" fmla="*/ 0 w 356091"/>
              <a:gd name="connsiteY4" fmla="*/ 306754 h 613507"/>
              <a:gd name="connsiteX0" fmla="*/ 0 w 379904"/>
              <a:gd name="connsiteY0" fmla="*/ 306754 h 613507"/>
              <a:gd name="connsiteX1" fmla="*/ 178046 w 379904"/>
              <a:gd name="connsiteY1" fmla="*/ 0 h 613507"/>
              <a:gd name="connsiteX2" fmla="*/ 379904 w 379904"/>
              <a:gd name="connsiteY2" fmla="*/ 206741 h 613507"/>
              <a:gd name="connsiteX3" fmla="*/ 178046 w 379904"/>
              <a:gd name="connsiteY3" fmla="*/ 613507 h 613507"/>
              <a:gd name="connsiteX4" fmla="*/ 0 w 379904"/>
              <a:gd name="connsiteY4" fmla="*/ 306754 h 613507"/>
              <a:gd name="connsiteX0" fmla="*/ 0 w 408479"/>
              <a:gd name="connsiteY0" fmla="*/ 216266 h 613507"/>
              <a:gd name="connsiteX1" fmla="*/ 206621 w 408479"/>
              <a:gd name="connsiteY1" fmla="*/ 0 h 613507"/>
              <a:gd name="connsiteX2" fmla="*/ 408479 w 408479"/>
              <a:gd name="connsiteY2" fmla="*/ 206741 h 613507"/>
              <a:gd name="connsiteX3" fmla="*/ 206621 w 408479"/>
              <a:gd name="connsiteY3" fmla="*/ 613507 h 613507"/>
              <a:gd name="connsiteX4" fmla="*/ 0 w 408479"/>
              <a:gd name="connsiteY4" fmla="*/ 216266 h 613507"/>
              <a:gd name="connsiteX0" fmla="*/ 0 w 408479"/>
              <a:gd name="connsiteY0" fmla="*/ 213884 h 611125"/>
              <a:gd name="connsiteX1" fmla="*/ 206621 w 408479"/>
              <a:gd name="connsiteY1" fmla="*/ 0 h 611125"/>
              <a:gd name="connsiteX2" fmla="*/ 408479 w 408479"/>
              <a:gd name="connsiteY2" fmla="*/ 204359 h 611125"/>
              <a:gd name="connsiteX3" fmla="*/ 206621 w 408479"/>
              <a:gd name="connsiteY3" fmla="*/ 611125 h 611125"/>
              <a:gd name="connsiteX4" fmla="*/ 0 w 408479"/>
              <a:gd name="connsiteY4" fmla="*/ 213884 h 611125"/>
              <a:gd name="connsiteX0" fmla="*/ 0 w 408479"/>
              <a:gd name="connsiteY0" fmla="*/ 201978 h 599219"/>
              <a:gd name="connsiteX1" fmla="*/ 209383 w 408479"/>
              <a:gd name="connsiteY1" fmla="*/ 0 h 599219"/>
              <a:gd name="connsiteX2" fmla="*/ 408479 w 408479"/>
              <a:gd name="connsiteY2" fmla="*/ 192453 h 599219"/>
              <a:gd name="connsiteX3" fmla="*/ 206621 w 408479"/>
              <a:gd name="connsiteY3" fmla="*/ 599219 h 599219"/>
              <a:gd name="connsiteX4" fmla="*/ 0 w 408479"/>
              <a:gd name="connsiteY4" fmla="*/ 201978 h 599219"/>
              <a:gd name="connsiteX0" fmla="*/ 0 w 438863"/>
              <a:gd name="connsiteY0" fmla="*/ 201978 h 599219"/>
              <a:gd name="connsiteX1" fmla="*/ 209383 w 438863"/>
              <a:gd name="connsiteY1" fmla="*/ 0 h 599219"/>
              <a:gd name="connsiteX2" fmla="*/ 438863 w 438863"/>
              <a:gd name="connsiteY2" fmla="*/ 192453 h 599219"/>
              <a:gd name="connsiteX3" fmla="*/ 206621 w 438863"/>
              <a:gd name="connsiteY3" fmla="*/ 599219 h 599219"/>
              <a:gd name="connsiteX4" fmla="*/ 0 w 438863"/>
              <a:gd name="connsiteY4" fmla="*/ 201978 h 599219"/>
              <a:gd name="connsiteX0" fmla="*/ 0 w 463722"/>
              <a:gd name="connsiteY0" fmla="*/ 201978 h 599219"/>
              <a:gd name="connsiteX1" fmla="*/ 234242 w 463722"/>
              <a:gd name="connsiteY1" fmla="*/ 0 h 599219"/>
              <a:gd name="connsiteX2" fmla="*/ 463722 w 463722"/>
              <a:gd name="connsiteY2" fmla="*/ 192453 h 599219"/>
              <a:gd name="connsiteX3" fmla="*/ 231480 w 463722"/>
              <a:gd name="connsiteY3" fmla="*/ 599219 h 599219"/>
              <a:gd name="connsiteX4" fmla="*/ 0 w 463722"/>
              <a:gd name="connsiteY4" fmla="*/ 201978 h 599219"/>
              <a:gd name="connsiteX0" fmla="*/ 0 w 463722"/>
              <a:gd name="connsiteY0" fmla="*/ 201978 h 599219"/>
              <a:gd name="connsiteX1" fmla="*/ 234242 w 463722"/>
              <a:gd name="connsiteY1" fmla="*/ 0 h 599219"/>
              <a:gd name="connsiteX2" fmla="*/ 463722 w 463722"/>
              <a:gd name="connsiteY2" fmla="*/ 192453 h 599219"/>
              <a:gd name="connsiteX3" fmla="*/ 231480 w 463722"/>
              <a:gd name="connsiteY3" fmla="*/ 599219 h 599219"/>
              <a:gd name="connsiteX4" fmla="*/ 0 w 463722"/>
              <a:gd name="connsiteY4" fmla="*/ 201978 h 599219"/>
              <a:gd name="connsiteX0" fmla="*/ 0 w 466485"/>
              <a:gd name="connsiteY0" fmla="*/ 201978 h 599219"/>
              <a:gd name="connsiteX1" fmla="*/ 234242 w 466485"/>
              <a:gd name="connsiteY1" fmla="*/ 0 h 599219"/>
              <a:gd name="connsiteX2" fmla="*/ 466485 w 466485"/>
              <a:gd name="connsiteY2" fmla="*/ 199596 h 599219"/>
              <a:gd name="connsiteX3" fmla="*/ 231480 w 466485"/>
              <a:gd name="connsiteY3" fmla="*/ 599219 h 599219"/>
              <a:gd name="connsiteX4" fmla="*/ 0 w 466485"/>
              <a:gd name="connsiteY4" fmla="*/ 201978 h 599219"/>
              <a:gd name="connsiteX0" fmla="*/ 0 w 472010"/>
              <a:gd name="connsiteY0" fmla="*/ 204359 h 599219"/>
              <a:gd name="connsiteX1" fmla="*/ 239767 w 472010"/>
              <a:gd name="connsiteY1" fmla="*/ 0 h 599219"/>
              <a:gd name="connsiteX2" fmla="*/ 472010 w 472010"/>
              <a:gd name="connsiteY2" fmla="*/ 199596 h 599219"/>
              <a:gd name="connsiteX3" fmla="*/ 237005 w 472010"/>
              <a:gd name="connsiteY3" fmla="*/ 599219 h 599219"/>
              <a:gd name="connsiteX4" fmla="*/ 0 w 472010"/>
              <a:gd name="connsiteY4" fmla="*/ 204359 h 599219"/>
              <a:gd name="connsiteX0" fmla="*/ 0 w 463723"/>
              <a:gd name="connsiteY0" fmla="*/ 201978 h 599219"/>
              <a:gd name="connsiteX1" fmla="*/ 231480 w 463723"/>
              <a:gd name="connsiteY1" fmla="*/ 0 h 599219"/>
              <a:gd name="connsiteX2" fmla="*/ 463723 w 463723"/>
              <a:gd name="connsiteY2" fmla="*/ 199596 h 599219"/>
              <a:gd name="connsiteX3" fmla="*/ 228718 w 463723"/>
              <a:gd name="connsiteY3" fmla="*/ 599219 h 599219"/>
              <a:gd name="connsiteX4" fmla="*/ 0 w 463723"/>
              <a:gd name="connsiteY4" fmla="*/ 201978 h 599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723" h="599219">
                <a:moveTo>
                  <a:pt x="0" y="201978"/>
                </a:moveTo>
                <a:lnTo>
                  <a:pt x="231480" y="0"/>
                </a:lnTo>
                <a:lnTo>
                  <a:pt x="463723" y="199596"/>
                </a:lnTo>
                <a:lnTo>
                  <a:pt x="228718" y="599219"/>
                </a:lnTo>
                <a:lnTo>
                  <a:pt x="0" y="201978"/>
                </a:lnTo>
                <a:close/>
              </a:path>
            </a:pathLst>
          </a:custGeom>
          <a:solidFill>
            <a:srgbClr val="1B75BC"/>
          </a:solidFill>
          <a:ln>
            <a:solidFill>
              <a:srgbClr val="1B75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07AE1338-3409-499F-B621-910CFA057BAA}"/>
              </a:ext>
            </a:extLst>
          </p:cNvPr>
          <p:cNvSpPr txBox="1"/>
          <p:nvPr/>
        </p:nvSpPr>
        <p:spPr>
          <a:xfrm>
            <a:off x="3098928" y="5002306"/>
            <a:ext cx="241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A</a:t>
            </a:r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7A5C401F-0275-437C-9DBB-E6B42F7A22B6}"/>
              </a:ext>
            </a:extLst>
          </p:cNvPr>
          <p:cNvSpPr txBox="1"/>
          <p:nvPr/>
        </p:nvSpPr>
        <p:spPr>
          <a:xfrm>
            <a:off x="3714548" y="5582943"/>
            <a:ext cx="241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A</a:t>
            </a:r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632F17B4-2569-4082-94B3-C99F1B35B0E2}"/>
              </a:ext>
            </a:extLst>
          </p:cNvPr>
          <p:cNvSpPr txBox="1"/>
          <p:nvPr/>
        </p:nvSpPr>
        <p:spPr>
          <a:xfrm>
            <a:off x="3371116" y="4721085"/>
            <a:ext cx="241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B</a:t>
            </a:r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2675744D-8A82-4B83-B399-45DEF981BEEB}"/>
              </a:ext>
            </a:extLst>
          </p:cNvPr>
          <p:cNvSpPr txBox="1"/>
          <p:nvPr/>
        </p:nvSpPr>
        <p:spPr>
          <a:xfrm>
            <a:off x="3995316" y="5282893"/>
            <a:ext cx="241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B</a:t>
            </a:r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FBB22347-AD5B-48F1-98AC-F423EF757C67}"/>
              </a:ext>
            </a:extLst>
          </p:cNvPr>
          <p:cNvSpPr txBox="1"/>
          <p:nvPr/>
        </p:nvSpPr>
        <p:spPr>
          <a:xfrm>
            <a:off x="4263375" y="5567319"/>
            <a:ext cx="241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C</a:t>
            </a:r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3139E230-569B-44F2-955A-AF6A019361ED}"/>
              </a:ext>
            </a:extLst>
          </p:cNvPr>
          <p:cNvSpPr txBox="1"/>
          <p:nvPr/>
        </p:nvSpPr>
        <p:spPr>
          <a:xfrm>
            <a:off x="3661046" y="4984899"/>
            <a:ext cx="241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C</a:t>
            </a:r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xmlns="" id="{D5ACC7B1-1049-4D9F-B606-28E15E1CC11F}"/>
              </a:ext>
            </a:extLst>
          </p:cNvPr>
          <p:cNvSpPr txBox="1"/>
          <p:nvPr/>
        </p:nvSpPr>
        <p:spPr>
          <a:xfrm>
            <a:off x="3358328" y="5503597"/>
            <a:ext cx="241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D</a:t>
            </a:r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A503BF21-4C34-4BE2-A236-1AFEA4F9E0E1}"/>
              </a:ext>
            </a:extLst>
          </p:cNvPr>
          <p:cNvSpPr txBox="1"/>
          <p:nvPr/>
        </p:nvSpPr>
        <p:spPr>
          <a:xfrm>
            <a:off x="3989853" y="6051513"/>
            <a:ext cx="241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D</a:t>
            </a:r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26" name="Heart 125">
            <a:extLst>
              <a:ext uri="{FF2B5EF4-FFF2-40B4-BE49-F238E27FC236}">
                <a16:creationId xmlns:a16="http://schemas.microsoft.com/office/drawing/2014/main" xmlns="" id="{4F57F11B-3A62-416B-BF07-6F2A26B96852}"/>
              </a:ext>
            </a:extLst>
          </p:cNvPr>
          <p:cNvSpPr/>
          <p:nvPr/>
        </p:nvSpPr>
        <p:spPr>
          <a:xfrm>
            <a:off x="2846639" y="1149174"/>
            <a:ext cx="712494" cy="712494"/>
          </a:xfrm>
          <a:prstGeom prst="hear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xmlns="" id="{E5AE1EBA-5BB9-43BD-8679-5FFC7412E33E}"/>
              </a:ext>
            </a:extLst>
          </p:cNvPr>
          <p:cNvCxnSpPr>
            <a:cxnSpLocks/>
          </p:cNvCxnSpPr>
          <p:nvPr/>
        </p:nvCxnSpPr>
        <p:spPr>
          <a:xfrm>
            <a:off x="3202886" y="1134483"/>
            <a:ext cx="0" cy="799340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2" name="Isosceles Triangle 231">
            <a:extLst>
              <a:ext uri="{FF2B5EF4-FFF2-40B4-BE49-F238E27FC236}">
                <a16:creationId xmlns:a16="http://schemas.microsoft.com/office/drawing/2014/main" xmlns="" id="{486D7A59-17CB-4B3D-B1E8-CB0B57DE92FB}"/>
              </a:ext>
            </a:extLst>
          </p:cNvPr>
          <p:cNvSpPr/>
          <p:nvPr/>
        </p:nvSpPr>
        <p:spPr>
          <a:xfrm>
            <a:off x="3883912" y="1285848"/>
            <a:ext cx="679870" cy="586095"/>
          </a:xfrm>
          <a:prstGeom prst="triangle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67" name="Straight Arrow Connector 266">
            <a:extLst>
              <a:ext uri="{FF2B5EF4-FFF2-40B4-BE49-F238E27FC236}">
                <a16:creationId xmlns:a16="http://schemas.microsoft.com/office/drawing/2014/main" xmlns="" id="{1494EA92-42AE-4D64-92C9-B29D2EC3CAD9}"/>
              </a:ext>
            </a:extLst>
          </p:cNvPr>
          <p:cNvCxnSpPr>
            <a:cxnSpLocks/>
          </p:cNvCxnSpPr>
          <p:nvPr/>
        </p:nvCxnSpPr>
        <p:spPr>
          <a:xfrm>
            <a:off x="4223158" y="1211833"/>
            <a:ext cx="0" cy="799340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xmlns="" id="{7278FAEF-9303-44E8-BB54-EEFC95642B78}"/>
              </a:ext>
            </a:extLst>
          </p:cNvPr>
          <p:cNvCxnSpPr>
            <a:cxnSpLocks/>
          </p:cNvCxnSpPr>
          <p:nvPr/>
        </p:nvCxnSpPr>
        <p:spPr>
          <a:xfrm>
            <a:off x="3880357" y="1464972"/>
            <a:ext cx="784829" cy="470863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xmlns="" id="{C63CA1EC-6D34-43B8-B7CF-21043E918330}"/>
              </a:ext>
            </a:extLst>
          </p:cNvPr>
          <p:cNvCxnSpPr>
            <a:cxnSpLocks/>
          </p:cNvCxnSpPr>
          <p:nvPr/>
        </p:nvCxnSpPr>
        <p:spPr>
          <a:xfrm flipV="1">
            <a:off x="3772951" y="1473152"/>
            <a:ext cx="801609" cy="460853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0" name="Rectangle 249">
            <a:extLst>
              <a:ext uri="{FF2B5EF4-FFF2-40B4-BE49-F238E27FC236}">
                <a16:creationId xmlns:a16="http://schemas.microsoft.com/office/drawing/2014/main" xmlns="" id="{BC325A04-B15D-4D45-BC26-B374EF00B658}"/>
              </a:ext>
            </a:extLst>
          </p:cNvPr>
          <p:cNvSpPr/>
          <p:nvPr/>
        </p:nvSpPr>
        <p:spPr>
          <a:xfrm>
            <a:off x="2868825" y="2344573"/>
            <a:ext cx="661395" cy="6624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1" name="Straight Arrow Connector 280">
            <a:extLst>
              <a:ext uri="{FF2B5EF4-FFF2-40B4-BE49-F238E27FC236}">
                <a16:creationId xmlns:a16="http://schemas.microsoft.com/office/drawing/2014/main" xmlns="" id="{B5E8AF4C-3B36-42E1-B6F1-99044D7BBFB7}"/>
              </a:ext>
            </a:extLst>
          </p:cNvPr>
          <p:cNvCxnSpPr>
            <a:cxnSpLocks/>
          </p:cNvCxnSpPr>
          <p:nvPr/>
        </p:nvCxnSpPr>
        <p:spPr>
          <a:xfrm>
            <a:off x="3199522" y="2231084"/>
            <a:ext cx="689" cy="897187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3" name="Straight Arrow Connector 282">
            <a:extLst>
              <a:ext uri="{FF2B5EF4-FFF2-40B4-BE49-F238E27FC236}">
                <a16:creationId xmlns:a16="http://schemas.microsoft.com/office/drawing/2014/main" xmlns="" id="{47D460AA-FD82-4BF2-B3DB-646A6217CF1D}"/>
              </a:ext>
            </a:extLst>
          </p:cNvPr>
          <p:cNvCxnSpPr>
            <a:cxnSpLocks/>
          </p:cNvCxnSpPr>
          <p:nvPr/>
        </p:nvCxnSpPr>
        <p:spPr>
          <a:xfrm>
            <a:off x="2737933" y="2674973"/>
            <a:ext cx="923113" cy="9408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" name="Straight Arrow Connector 285">
            <a:extLst>
              <a:ext uri="{FF2B5EF4-FFF2-40B4-BE49-F238E27FC236}">
                <a16:creationId xmlns:a16="http://schemas.microsoft.com/office/drawing/2014/main" xmlns="" id="{46976680-1527-4735-AAF1-3106BCA73B1B}"/>
              </a:ext>
            </a:extLst>
          </p:cNvPr>
          <p:cNvCxnSpPr>
            <a:cxnSpLocks/>
          </p:cNvCxnSpPr>
          <p:nvPr/>
        </p:nvCxnSpPr>
        <p:spPr>
          <a:xfrm>
            <a:off x="2803525" y="2285449"/>
            <a:ext cx="795929" cy="788457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Arrow Connector 289">
            <a:extLst>
              <a:ext uri="{FF2B5EF4-FFF2-40B4-BE49-F238E27FC236}">
                <a16:creationId xmlns:a16="http://schemas.microsoft.com/office/drawing/2014/main" xmlns="" id="{18E4035D-2B1D-4F6C-B8F0-4A92812B458D}"/>
              </a:ext>
            </a:extLst>
          </p:cNvPr>
          <p:cNvCxnSpPr>
            <a:cxnSpLocks/>
          </p:cNvCxnSpPr>
          <p:nvPr/>
        </p:nvCxnSpPr>
        <p:spPr>
          <a:xfrm flipH="1">
            <a:off x="2789374" y="2273313"/>
            <a:ext cx="810080" cy="812729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5" name="Oval 264">
            <a:extLst>
              <a:ext uri="{FF2B5EF4-FFF2-40B4-BE49-F238E27FC236}">
                <a16:creationId xmlns:a16="http://schemas.microsoft.com/office/drawing/2014/main" xmlns="" id="{2F009F1B-98FA-4511-BE2A-940A1E509337}"/>
              </a:ext>
            </a:extLst>
          </p:cNvPr>
          <p:cNvSpPr/>
          <p:nvPr/>
        </p:nvSpPr>
        <p:spPr>
          <a:xfrm>
            <a:off x="3886799" y="2372897"/>
            <a:ext cx="656244" cy="656244"/>
          </a:xfrm>
          <a:prstGeom prst="ellipse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xmlns="" id="{403D0F59-CEAD-4AFB-BB32-328DA4146F9A}"/>
              </a:ext>
            </a:extLst>
          </p:cNvPr>
          <p:cNvSpPr txBox="1"/>
          <p:nvPr/>
        </p:nvSpPr>
        <p:spPr>
          <a:xfrm>
            <a:off x="2730749" y="1969809"/>
            <a:ext cx="12771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Century Gothic" panose="020B0502020202020204" pitchFamily="34" charset="0"/>
              </a:rPr>
              <a:t>1 line of symmetry</a:t>
            </a:r>
            <a:endParaRPr lang="en-GB" sz="700" dirty="0">
              <a:latin typeface="Century Gothic" panose="020B0502020202020204" pitchFamily="34" charset="0"/>
            </a:endParaRP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xmlns="" id="{444CE543-1F18-43CA-83D5-0F4101058848}"/>
              </a:ext>
            </a:extLst>
          </p:cNvPr>
          <p:cNvSpPr txBox="1"/>
          <p:nvPr/>
        </p:nvSpPr>
        <p:spPr>
          <a:xfrm>
            <a:off x="3754309" y="1973203"/>
            <a:ext cx="12771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Century Gothic" panose="020B0502020202020204" pitchFamily="34" charset="0"/>
              </a:rPr>
              <a:t>3 lines of symmetry</a:t>
            </a:r>
            <a:endParaRPr lang="en-GB" sz="700" dirty="0">
              <a:latin typeface="Century Gothic" panose="020B0502020202020204" pitchFamily="34" charset="0"/>
            </a:endParaRP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xmlns="" id="{DA4FD4A7-9A7B-4DF3-9EA5-E29A627DEF22}"/>
              </a:ext>
            </a:extLst>
          </p:cNvPr>
          <p:cNvSpPr txBox="1"/>
          <p:nvPr/>
        </p:nvSpPr>
        <p:spPr>
          <a:xfrm>
            <a:off x="2724543" y="3119374"/>
            <a:ext cx="12771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Century Gothic" panose="020B0502020202020204" pitchFamily="34" charset="0"/>
              </a:rPr>
              <a:t>4 lines of symmetry</a:t>
            </a:r>
            <a:endParaRPr lang="en-GB" sz="700" dirty="0">
              <a:latin typeface="Century Gothic" panose="020B0502020202020204" pitchFamily="34" charset="0"/>
            </a:endParaRP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xmlns="" id="{FF0B11F0-D363-4DBA-965B-CBA5A96154C3}"/>
              </a:ext>
            </a:extLst>
          </p:cNvPr>
          <p:cNvSpPr txBox="1"/>
          <p:nvPr/>
        </p:nvSpPr>
        <p:spPr>
          <a:xfrm>
            <a:off x="3619060" y="3128474"/>
            <a:ext cx="1277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latin typeface="Century Gothic" panose="020B0502020202020204" pitchFamily="34" charset="0"/>
              </a:rPr>
              <a:t>Infinite number of lines of symmetry</a:t>
            </a:r>
            <a:endParaRPr lang="en-GB" sz="700" dirty="0">
              <a:latin typeface="Century Gothic" panose="020B0502020202020204" pitchFamily="34" charset="0"/>
            </a:endParaRPr>
          </a:p>
        </p:txBody>
      </p:sp>
      <p:cxnSp>
        <p:nvCxnSpPr>
          <p:cNvPr id="328" name="Straight Arrow Connector 327">
            <a:extLst>
              <a:ext uri="{FF2B5EF4-FFF2-40B4-BE49-F238E27FC236}">
                <a16:creationId xmlns:a16="http://schemas.microsoft.com/office/drawing/2014/main" xmlns="" id="{5B9EA17F-F4AD-4E26-A8E9-662092B6B6BD}"/>
              </a:ext>
            </a:extLst>
          </p:cNvPr>
          <p:cNvCxnSpPr>
            <a:cxnSpLocks/>
          </p:cNvCxnSpPr>
          <p:nvPr/>
        </p:nvCxnSpPr>
        <p:spPr>
          <a:xfrm rot="2700000">
            <a:off x="3766721" y="2701019"/>
            <a:ext cx="896400" cy="0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Straight Arrow Connector 328">
            <a:extLst>
              <a:ext uri="{FF2B5EF4-FFF2-40B4-BE49-F238E27FC236}">
                <a16:creationId xmlns:a16="http://schemas.microsoft.com/office/drawing/2014/main" xmlns="" id="{FC792948-1AA0-429A-B00C-3B741335BC67}"/>
              </a:ext>
            </a:extLst>
          </p:cNvPr>
          <p:cNvCxnSpPr>
            <a:cxnSpLocks/>
          </p:cNvCxnSpPr>
          <p:nvPr/>
        </p:nvCxnSpPr>
        <p:spPr>
          <a:xfrm rot="8040000">
            <a:off x="3766721" y="2701019"/>
            <a:ext cx="896400" cy="0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2" name="Straight Arrow Connector 331">
            <a:extLst>
              <a:ext uri="{FF2B5EF4-FFF2-40B4-BE49-F238E27FC236}">
                <a16:creationId xmlns:a16="http://schemas.microsoft.com/office/drawing/2014/main" xmlns="" id="{9E22E243-8EDC-4C97-B53D-B74E98CADD12}"/>
              </a:ext>
            </a:extLst>
          </p:cNvPr>
          <p:cNvCxnSpPr>
            <a:cxnSpLocks/>
          </p:cNvCxnSpPr>
          <p:nvPr/>
        </p:nvCxnSpPr>
        <p:spPr>
          <a:xfrm rot="3840000">
            <a:off x="3766721" y="2701019"/>
            <a:ext cx="896400" cy="0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3" name="Straight Arrow Connector 332">
            <a:extLst>
              <a:ext uri="{FF2B5EF4-FFF2-40B4-BE49-F238E27FC236}">
                <a16:creationId xmlns:a16="http://schemas.microsoft.com/office/drawing/2014/main" xmlns="" id="{1E243477-3AF1-4C35-9577-68F1C1A51698}"/>
              </a:ext>
            </a:extLst>
          </p:cNvPr>
          <p:cNvCxnSpPr>
            <a:cxnSpLocks/>
          </p:cNvCxnSpPr>
          <p:nvPr/>
        </p:nvCxnSpPr>
        <p:spPr>
          <a:xfrm rot="1320000">
            <a:off x="3766721" y="2701019"/>
            <a:ext cx="896400" cy="0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4" name="Straight Arrow Connector 333">
            <a:extLst>
              <a:ext uri="{FF2B5EF4-FFF2-40B4-BE49-F238E27FC236}">
                <a16:creationId xmlns:a16="http://schemas.microsoft.com/office/drawing/2014/main" xmlns="" id="{711086FD-1AFA-412B-8542-DC528E294FDB}"/>
              </a:ext>
            </a:extLst>
          </p:cNvPr>
          <p:cNvCxnSpPr>
            <a:cxnSpLocks/>
          </p:cNvCxnSpPr>
          <p:nvPr/>
        </p:nvCxnSpPr>
        <p:spPr>
          <a:xfrm rot="6720000">
            <a:off x="3766721" y="2701019"/>
            <a:ext cx="896400" cy="0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Straight Arrow Connector 335">
            <a:extLst>
              <a:ext uri="{FF2B5EF4-FFF2-40B4-BE49-F238E27FC236}">
                <a16:creationId xmlns:a16="http://schemas.microsoft.com/office/drawing/2014/main" xmlns="" id="{2BB685E6-D60E-4CA3-A284-821024099C08}"/>
              </a:ext>
            </a:extLst>
          </p:cNvPr>
          <p:cNvCxnSpPr>
            <a:cxnSpLocks/>
          </p:cNvCxnSpPr>
          <p:nvPr/>
        </p:nvCxnSpPr>
        <p:spPr>
          <a:xfrm rot="5400000">
            <a:off x="3766721" y="2701019"/>
            <a:ext cx="896400" cy="0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7" name="Straight Arrow Connector 336">
            <a:extLst>
              <a:ext uri="{FF2B5EF4-FFF2-40B4-BE49-F238E27FC236}">
                <a16:creationId xmlns:a16="http://schemas.microsoft.com/office/drawing/2014/main" xmlns="" id="{BAEF5A24-9943-4C01-8C7E-B9E5DC072B0D}"/>
              </a:ext>
            </a:extLst>
          </p:cNvPr>
          <p:cNvCxnSpPr>
            <a:cxnSpLocks/>
          </p:cNvCxnSpPr>
          <p:nvPr/>
        </p:nvCxnSpPr>
        <p:spPr>
          <a:xfrm rot="9420000">
            <a:off x="3766721" y="2701019"/>
            <a:ext cx="896400" cy="0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Straight Arrow Connector 337">
            <a:extLst>
              <a:ext uri="{FF2B5EF4-FFF2-40B4-BE49-F238E27FC236}">
                <a16:creationId xmlns:a16="http://schemas.microsoft.com/office/drawing/2014/main" xmlns="" id="{CF06529E-3243-4299-91AB-402C8C3C1D83}"/>
              </a:ext>
            </a:extLst>
          </p:cNvPr>
          <p:cNvCxnSpPr>
            <a:cxnSpLocks/>
          </p:cNvCxnSpPr>
          <p:nvPr/>
        </p:nvCxnSpPr>
        <p:spPr>
          <a:xfrm rot="10740000" flipH="1" flipV="1">
            <a:off x="3766721" y="2701019"/>
            <a:ext cx="896400" cy="0"/>
          </a:xfrm>
          <a:prstGeom prst="straightConnector1">
            <a:avLst/>
          </a:prstGeom>
          <a:ln>
            <a:prstDash val="sysDash"/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5595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3793</TotalTime>
  <Words>766</Words>
  <Application>Microsoft Office PowerPoint</Application>
  <PresentationFormat>On-screen Show (4:3)</PresentationFormat>
  <Paragraphs>339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Century Gothic</vt:lpstr>
      <vt:lpstr>Times New Roman</vt:lpstr>
      <vt:lpstr>1_Office Theme</vt:lpstr>
      <vt:lpstr>Year 4: Maths Knowledge Mat</vt:lpstr>
      <vt:lpstr>Year 4: Maths Knowledge Mat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1: Maths Knowledge Mat</dc:title>
  <dc:creator>Tim Nelson</dc:creator>
  <cp:lastModifiedBy>Jones, Zoe</cp:lastModifiedBy>
  <cp:revision>107</cp:revision>
  <cp:lastPrinted>2020-08-10T12:45:05Z</cp:lastPrinted>
  <dcterms:created xsi:type="dcterms:W3CDTF">2020-08-10T08:29:47Z</dcterms:created>
  <dcterms:modified xsi:type="dcterms:W3CDTF">2020-09-22T14:03:24Z</dcterms:modified>
</cp:coreProperties>
</file>