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1759" r:id="rId2"/>
    <p:sldId id="1760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75BC"/>
    <a:srgbClr val="FF3399"/>
    <a:srgbClr val="662484"/>
    <a:srgbClr val="3BA936"/>
    <a:srgbClr val="E20612"/>
    <a:srgbClr val="E6007E"/>
    <a:srgbClr val="009FE3"/>
    <a:srgbClr val="CC0099"/>
    <a:srgbClr val="FF7C80"/>
    <a:srgbClr val="7FC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110" d="100"/>
          <a:sy n="110" d="100"/>
        </p:scale>
        <p:origin x="168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F2772-3214-4651-9851-95942B2F8403}" type="datetimeFigureOut">
              <a:rPr lang="en-GB" smtClean="0"/>
              <a:t>22/09/2020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EFF03-9A03-4AFE-AF02-31F85F2410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87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BDDF74-B4F6-40FB-A546-784D3294946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608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BDDF74-B4F6-40FB-A546-784D3294946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899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335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524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13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2" name="Table 35">
                <a:extLst>
                  <a:ext uri="{FF2B5EF4-FFF2-40B4-BE49-F238E27FC236}">
                    <a16:creationId xmlns:a16="http://schemas.microsoft.com/office/drawing/2014/main" xmlns="" id="{55D47BAC-E85A-420C-8BA5-29D8242BE6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8954958"/>
                  </p:ext>
                </p:extLst>
              </p:nvPr>
            </p:nvGraphicFramePr>
            <p:xfrm>
              <a:off x="4142781" y="2096195"/>
              <a:ext cx="1554035" cy="14354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4035">
                      <a:extLst>
                        <a:ext uri="{9D8B030D-6E8A-4147-A177-3AD203B41FA5}">
                          <a16:colId xmlns:a16="http://schemas.microsoft.com/office/drawing/2014/main" xmlns="" val="389823572"/>
                        </a:ext>
                      </a:extLst>
                    </a:gridCol>
                  </a:tblGrid>
                  <a:tr h="252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Adding fractions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18216046"/>
                      </a:ext>
                    </a:extLst>
                  </a:tr>
                  <a:tr h="11149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1400" b="1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1400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?</a:t>
                          </a:r>
                        </a:p>
                        <a:p>
                          <a:endParaRPr lang="en-GB" sz="7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  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  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 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4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4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788735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2" name="Table 35">
                <a:extLst>
                  <a:ext uri="{FF2B5EF4-FFF2-40B4-BE49-F238E27FC236}">
                    <a16:creationId xmlns:a16="http://schemas.microsoft.com/office/drawing/2014/main" id="{55D47BAC-E85A-420C-8BA5-29D8242BE6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8954958"/>
                  </p:ext>
                </p:extLst>
              </p:nvPr>
            </p:nvGraphicFramePr>
            <p:xfrm>
              <a:off x="4142781" y="2096195"/>
              <a:ext cx="1554035" cy="14354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4035">
                      <a:extLst>
                        <a:ext uri="{9D8B030D-6E8A-4147-A177-3AD203B41FA5}">
                          <a16:colId xmlns:a16="http://schemas.microsoft.com/office/drawing/2014/main" val="3898235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Adding fractions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8216046"/>
                      </a:ext>
                    </a:extLst>
                  </a:tr>
                  <a:tr h="11763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22165" r="-391" b="-5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7355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09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644525" y="179388"/>
            <a:ext cx="788670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Year 6: Maths Knowledge Mat</a:t>
            </a:r>
          </a:p>
        </p:txBody>
      </p:sp>
      <p:graphicFrame>
        <p:nvGraphicFramePr>
          <p:cNvPr id="119" name="Table 35">
            <a:extLst>
              <a:ext uri="{FF2B5EF4-FFF2-40B4-BE49-F238E27FC236}">
                <a16:creationId xmlns:a16="http://schemas.microsoft.com/office/drawing/2014/main" xmlns="" id="{B99B283F-D37C-4AB2-AF3E-5A0231F3C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90001"/>
              </p:ext>
            </p:extLst>
          </p:nvPr>
        </p:nvGraphicFramePr>
        <p:xfrm>
          <a:off x="5755000" y="755589"/>
          <a:ext cx="3251790" cy="2776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790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97384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Percentages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2478639"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35" name="Table 35">
            <a:extLst>
              <a:ext uri="{FF2B5EF4-FFF2-40B4-BE49-F238E27FC236}">
                <a16:creationId xmlns:a16="http://schemas.microsoft.com/office/drawing/2014/main" xmlns="" id="{EFBDFF16-1386-4114-8A8F-BDF0C8DD0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414823"/>
              </p:ext>
            </p:extLst>
          </p:nvPr>
        </p:nvGraphicFramePr>
        <p:xfrm>
          <a:off x="106665" y="755590"/>
          <a:ext cx="2635534" cy="1237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534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17229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Rounding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978548">
                <a:tc>
                  <a:txBody>
                    <a:bodyPr/>
                    <a:lstStyle/>
                    <a:p>
                      <a:endParaRPr lang="en-GB" sz="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8,378,543</a:t>
                      </a:r>
                    </a:p>
                    <a:p>
                      <a:endParaRPr lang="en-GB" sz="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10,000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8,380,000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100,000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8.400,000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1,000,000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   8,000,000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10,000,000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10,000,000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36" name="Table 36">
            <a:extLst>
              <a:ext uri="{FF2B5EF4-FFF2-40B4-BE49-F238E27FC236}">
                <a16:creationId xmlns:a16="http://schemas.microsoft.com/office/drawing/2014/main" xmlns="" id="{B68DD9C8-EF5A-4384-9237-7CA8F5A74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03613"/>
              </p:ext>
            </p:extLst>
          </p:nvPr>
        </p:nvGraphicFramePr>
        <p:xfrm>
          <a:off x="103621" y="4213284"/>
          <a:ext cx="5285976" cy="2346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542">
                  <a:extLst>
                    <a:ext uri="{9D8B030D-6E8A-4147-A177-3AD203B41FA5}">
                      <a16:colId xmlns:a16="http://schemas.microsoft.com/office/drawing/2014/main" xmlns="" val="38946669"/>
                    </a:ext>
                  </a:extLst>
                </a:gridCol>
                <a:gridCol w="1392844">
                  <a:extLst>
                    <a:ext uri="{9D8B030D-6E8A-4147-A177-3AD203B41FA5}">
                      <a16:colId xmlns:a16="http://schemas.microsoft.com/office/drawing/2014/main" xmlns="" val="970479818"/>
                    </a:ext>
                  </a:extLst>
                </a:gridCol>
                <a:gridCol w="1346104">
                  <a:extLst>
                    <a:ext uri="{9D8B030D-6E8A-4147-A177-3AD203B41FA5}">
                      <a16:colId xmlns:a16="http://schemas.microsoft.com/office/drawing/2014/main" xmlns="" val="1478895590"/>
                    </a:ext>
                  </a:extLst>
                </a:gridCol>
                <a:gridCol w="1287486">
                  <a:extLst>
                    <a:ext uri="{9D8B030D-6E8A-4147-A177-3AD203B41FA5}">
                      <a16:colId xmlns:a16="http://schemas.microsoft.com/office/drawing/2014/main" xmlns="" val="220813788"/>
                    </a:ext>
                  </a:extLst>
                </a:gridCol>
              </a:tblGrid>
              <a:tr h="223632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Formal methods of multiplication and division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75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3483192"/>
                  </a:ext>
                </a:extLst>
              </a:tr>
              <a:tr h="2087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134 x 27 becomes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564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15 becomes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432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15 becomes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384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11 becomes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652024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0" name="Table 35">
                <a:extLst>
                  <a:ext uri="{FF2B5EF4-FFF2-40B4-BE49-F238E27FC236}">
                    <a16:creationId xmlns:a16="http://schemas.microsoft.com/office/drawing/2014/main" xmlns="" id="{94F3FE10-2FBD-46D6-AFAD-817859D4C2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4217938"/>
                  </p:ext>
                </p:extLst>
              </p:nvPr>
            </p:nvGraphicFramePr>
            <p:xfrm>
              <a:off x="2813769" y="760477"/>
              <a:ext cx="2865019" cy="1238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65019">
                      <a:extLst>
                        <a:ext uri="{9D8B030D-6E8A-4147-A177-3AD203B41FA5}">
                          <a16:colId xmlns:a16="http://schemas.microsoft.com/office/drawing/2014/main" xmlns="" val="389823572"/>
                        </a:ext>
                      </a:extLst>
                    </a:gridCol>
                  </a:tblGrid>
                  <a:tr h="2563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Multiplying a fraction by a fraction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18216046"/>
                      </a:ext>
                    </a:extLst>
                  </a:tr>
                  <a:tr h="979532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</a:t>
                          </a:r>
                          <a:r>
                            <a:rPr lang="en-GB" sz="11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x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3 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6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5 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7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35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7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</a:t>
                          </a:r>
                          <a:r>
                            <a:rPr lang="en-GB" sz="11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x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3 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4 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</a:t>
                          </a:r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reduces to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788735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0" name="Table 35">
                <a:extLst>
                  <a:ext uri="{FF2B5EF4-FFF2-40B4-BE49-F238E27FC236}">
                    <a16:creationId xmlns:a16="http://schemas.microsoft.com/office/drawing/2014/main" id="{94F3FE10-2FBD-46D6-AFAD-817859D4C2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4217938"/>
                  </p:ext>
                </p:extLst>
              </p:nvPr>
            </p:nvGraphicFramePr>
            <p:xfrm>
              <a:off x="2813769" y="760477"/>
              <a:ext cx="2865019" cy="1238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65019">
                      <a:extLst>
                        <a:ext uri="{9D8B030D-6E8A-4147-A177-3AD203B41FA5}">
                          <a16:colId xmlns:a16="http://schemas.microsoft.com/office/drawing/2014/main" val="3898235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Multiplying a fraction by a fraction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8216046"/>
                      </a:ext>
                    </a:extLst>
                  </a:tr>
                  <a:tr h="9795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26708" r="-212" b="-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7355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5" name="Table 35">
            <a:extLst>
              <a:ext uri="{FF2B5EF4-FFF2-40B4-BE49-F238E27FC236}">
                <a16:creationId xmlns:a16="http://schemas.microsoft.com/office/drawing/2014/main" xmlns="" id="{309A9C1A-4323-4792-859A-C5014C463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532371"/>
              </p:ext>
            </p:extLst>
          </p:nvPr>
        </p:nvGraphicFramePr>
        <p:xfrm>
          <a:off x="5516901" y="3595481"/>
          <a:ext cx="2127384" cy="2965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384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6827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BODMAS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2677376">
                <a:tc>
                  <a:txBody>
                    <a:bodyPr/>
                    <a:lstStyle/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 </a:t>
                      </a:r>
                      <a:r>
                        <a:rPr lang="en-GB" sz="9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→ Bracket</a:t>
                      </a:r>
                    </a:p>
                    <a:p>
                      <a:pPr algn="l"/>
                      <a:r>
                        <a:rPr lang="en-GB" sz="9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 → Of</a:t>
                      </a:r>
                    </a:p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 </a:t>
                      </a:r>
                      <a:r>
                        <a:rPr lang="en-GB" sz="9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→ Division</a:t>
                      </a:r>
                    </a:p>
                    <a:p>
                      <a:pPr algn="l"/>
                      <a:r>
                        <a:rPr lang="en-GB" sz="9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 → Multiplication</a:t>
                      </a:r>
                    </a:p>
                    <a:p>
                      <a:pPr algn="l"/>
                      <a:r>
                        <a:rPr lang="en-GB" sz="9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→ Addition</a:t>
                      </a:r>
                    </a:p>
                    <a:p>
                      <a:pPr algn="l"/>
                      <a:r>
                        <a:rPr lang="en-GB" sz="9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 → Subtraction</a:t>
                      </a:r>
                    </a:p>
                    <a:p>
                      <a:pPr algn="ctr"/>
                      <a:r>
                        <a:rPr lang="en-GB" sz="9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--------------------------------------------------</a:t>
                      </a:r>
                    </a:p>
                    <a:p>
                      <a:pPr algn="ctr"/>
                      <a:r>
                        <a:rPr lang="en-GB" sz="900" b="1" i="0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BODMAS EXAMPLE</a:t>
                      </a:r>
                    </a:p>
                    <a:p>
                      <a:pPr algn="ctr"/>
                      <a:endParaRPr lang="en-GB" sz="900" b="1" i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 – (5 x 2</a:t>
                      </a:r>
                      <a:r>
                        <a:rPr lang="en-GB" sz="9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² + 7)</a:t>
                      </a:r>
                    </a:p>
                    <a:p>
                      <a:pPr algn="l"/>
                      <a:endParaRPr lang="en-GB" sz="9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Brackets 1</a:t>
                      </a:r>
                      <a:r>
                        <a:rPr lang="en-GB" sz="900" b="0" i="0" kern="1200" baseline="30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then use ODMAS inside the brackets</a:t>
                      </a:r>
                    </a:p>
                    <a:p>
                      <a:pPr algn="l"/>
                      <a:endParaRPr lang="en-GB" sz="9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9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9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9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9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Answer = 13</a:t>
                      </a:r>
                      <a:endParaRPr lang="en-GB" sz="900" b="0" i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117" name="Table 35">
            <a:extLst>
              <a:ext uri="{FF2B5EF4-FFF2-40B4-BE49-F238E27FC236}">
                <a16:creationId xmlns:a16="http://schemas.microsoft.com/office/drawing/2014/main" xmlns="" id="{10563625-DF8D-487D-8AF2-501769A9A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691335"/>
              </p:ext>
            </p:extLst>
          </p:nvPr>
        </p:nvGraphicFramePr>
        <p:xfrm>
          <a:off x="103621" y="2093647"/>
          <a:ext cx="3987892" cy="2007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7892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98008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Calculations with mixed numbers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1709305">
                <a:tc>
                  <a:txBody>
                    <a:bodyPr/>
                    <a:lstStyle/>
                    <a:p>
                      <a:endParaRPr lang="en-GB" sz="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120" name="Table 35">
            <a:extLst>
              <a:ext uri="{FF2B5EF4-FFF2-40B4-BE49-F238E27FC236}">
                <a16:creationId xmlns:a16="http://schemas.microsoft.com/office/drawing/2014/main" xmlns="" id="{8DE82EEB-88DE-42BE-8585-0EAC7B3D4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53659"/>
              </p:ext>
            </p:extLst>
          </p:nvPr>
        </p:nvGraphicFramePr>
        <p:xfrm>
          <a:off x="7719568" y="3592258"/>
          <a:ext cx="1286487" cy="204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487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24611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Ratio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1782702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Ratio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compares values. A </a:t>
                      </a: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ratio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says how much of one thing there is compared to another thing. </a:t>
                      </a:r>
                    </a:p>
                    <a:p>
                      <a:pPr algn="l"/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Ratio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3:1. There are 3 blue squares to 1 yellow square.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4136" name="Table 4135">
            <a:extLst>
              <a:ext uri="{FF2B5EF4-FFF2-40B4-BE49-F238E27FC236}">
                <a16:creationId xmlns:a16="http://schemas.microsoft.com/office/drawing/2014/main" xmlns="" id="{A4846821-635C-4D35-B891-E97E2ADB1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471666"/>
              </p:ext>
            </p:extLst>
          </p:nvPr>
        </p:nvGraphicFramePr>
        <p:xfrm>
          <a:off x="4142781" y="3602141"/>
          <a:ext cx="1267507" cy="545485"/>
        </p:xfrm>
        <a:graphic>
          <a:graphicData uri="http://schemas.openxmlformats.org/drawingml/2006/table">
            <a:tbl>
              <a:tblPr firstRow="1" firstCol="1" bandRow="1"/>
              <a:tblGrid>
                <a:gridCol w="1267507">
                  <a:extLst>
                    <a:ext uri="{9D8B030D-6E8A-4147-A177-3AD203B41FA5}">
                      <a16:colId xmlns:a16="http://schemas.microsoft.com/office/drawing/2014/main" xmlns="" val="707164178"/>
                    </a:ext>
                  </a:extLst>
                </a:gridCol>
              </a:tblGrid>
              <a:tr h="1558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 Average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1080387"/>
                  </a:ext>
                </a:extLst>
              </a:tr>
              <a:tr h="38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sum of all data points divided by the number of data points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836154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ADDF5F4-484B-4743-8718-73D38E6390BF}"/>
              </a:ext>
            </a:extLst>
          </p:cNvPr>
          <p:cNvSpPr txBox="1"/>
          <p:nvPr/>
        </p:nvSpPr>
        <p:spPr>
          <a:xfrm>
            <a:off x="3595269" y="1004504"/>
            <a:ext cx="270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x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7F07349-B2A2-416D-A4C3-257F7D3FDEF5}"/>
              </a:ext>
            </a:extLst>
          </p:cNvPr>
          <p:cNvSpPr txBox="1"/>
          <p:nvPr/>
        </p:nvSpPr>
        <p:spPr>
          <a:xfrm>
            <a:off x="3595269" y="1214684"/>
            <a:ext cx="270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x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456FD3B-F7DF-4284-8C46-31CEAE1CA261}"/>
              </a:ext>
            </a:extLst>
          </p:cNvPr>
          <p:cNvSpPr txBox="1"/>
          <p:nvPr/>
        </p:nvSpPr>
        <p:spPr>
          <a:xfrm>
            <a:off x="3526784" y="1450371"/>
            <a:ext cx="270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x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FF67E1-18E1-4C9D-989B-90D0A934852E}"/>
              </a:ext>
            </a:extLst>
          </p:cNvPr>
          <p:cNvSpPr txBox="1"/>
          <p:nvPr/>
        </p:nvSpPr>
        <p:spPr>
          <a:xfrm>
            <a:off x="3526784" y="1657114"/>
            <a:ext cx="270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x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63A1EF31-CFF5-4FD6-91D9-8466914FC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658379"/>
              </p:ext>
            </p:extLst>
          </p:nvPr>
        </p:nvGraphicFramePr>
        <p:xfrm>
          <a:off x="5624429" y="5846396"/>
          <a:ext cx="2430016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475">
                  <a:extLst>
                    <a:ext uri="{9D8B030D-6E8A-4147-A177-3AD203B41FA5}">
                      <a16:colId xmlns:a16="http://schemas.microsoft.com/office/drawing/2014/main" xmlns="" val="1513035373"/>
                    </a:ext>
                  </a:extLst>
                </a:gridCol>
                <a:gridCol w="1232541">
                  <a:extLst>
                    <a:ext uri="{9D8B030D-6E8A-4147-A177-3AD203B41FA5}">
                      <a16:colId xmlns:a16="http://schemas.microsoft.com/office/drawing/2014/main" xmlns="" val="1734759475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40 – (5 x </a:t>
                      </a:r>
                      <a:r>
                        <a:rPr lang="en-GB" sz="900" b="1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+ 7) 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(2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²)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43882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40 – (</a:t>
                      </a:r>
                      <a:r>
                        <a:rPr lang="en-GB" sz="900" b="1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+ 7)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(Multiply 5 x 4)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7803852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40 - </a:t>
                      </a:r>
                      <a:r>
                        <a:rPr lang="en-GB" sz="900" b="1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 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(Add 20 + 7)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1752677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5031D55-F953-4BFA-A9B3-54E7D5322E05}"/>
              </a:ext>
            </a:extLst>
          </p:cNvPr>
          <p:cNvSpPr txBox="1"/>
          <p:nvPr/>
        </p:nvSpPr>
        <p:spPr>
          <a:xfrm>
            <a:off x="4265092" y="2770433"/>
            <a:ext cx="443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x </a:t>
            </a:r>
            <a:r>
              <a:rPr lang="en-GB" sz="105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3</a:t>
            </a:r>
          </a:p>
          <a:p>
            <a:endParaRPr lang="en-GB" sz="200" b="1" dirty="0">
              <a:latin typeface="Century Gothic" panose="020B0502020202020204" pitchFamily="34" charset="0"/>
            </a:endParaRPr>
          </a:p>
          <a:p>
            <a:r>
              <a:rPr lang="en-GB" sz="105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x 3</a:t>
            </a:r>
            <a:endParaRPr lang="en-US" sz="105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5B72D1A-670E-4FF4-952E-039261371C0F}"/>
              </a:ext>
            </a:extLst>
          </p:cNvPr>
          <p:cNvSpPr txBox="1"/>
          <p:nvPr/>
        </p:nvSpPr>
        <p:spPr>
          <a:xfrm>
            <a:off x="5056892" y="2770433"/>
            <a:ext cx="44341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00B0F0"/>
                </a:solidFill>
                <a:latin typeface="Century Gothic" panose="020B0502020202020204" pitchFamily="34" charset="0"/>
              </a:rPr>
              <a:t>x </a:t>
            </a:r>
            <a:r>
              <a:rPr lang="en-GB" sz="1050" b="1" dirty="0">
                <a:solidFill>
                  <a:srgbClr val="00B0F0"/>
                </a:solidFill>
                <a:latin typeface="Century Gothic" panose="020B0502020202020204" pitchFamily="34" charset="0"/>
              </a:rPr>
              <a:t>2</a:t>
            </a:r>
          </a:p>
          <a:p>
            <a:endParaRPr lang="en-GB" sz="200" b="1" dirty="0">
              <a:solidFill>
                <a:srgbClr val="00B0F0"/>
              </a:solidFill>
              <a:latin typeface="Century Gothic" panose="020B0502020202020204" pitchFamily="34" charset="0"/>
            </a:endParaRPr>
          </a:p>
          <a:p>
            <a:r>
              <a:rPr lang="en-GB" sz="1050" b="1" dirty="0">
                <a:solidFill>
                  <a:srgbClr val="00B0F0"/>
                </a:solidFill>
                <a:latin typeface="Century Gothic" panose="020B0502020202020204" pitchFamily="34" charset="0"/>
              </a:rPr>
              <a:t>x 2</a:t>
            </a:r>
            <a:endParaRPr lang="en-US" sz="1050" b="1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xmlns="" id="{515929CF-3D67-49F8-A10F-B9322A4343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430120"/>
                  </p:ext>
                </p:extLst>
              </p:nvPr>
            </p:nvGraphicFramePr>
            <p:xfrm>
              <a:off x="1424432" y="4791768"/>
              <a:ext cx="1234390" cy="17645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6000">
                      <a:extLst>
                        <a:ext uri="{9D8B030D-6E8A-4147-A177-3AD203B41FA5}">
                          <a16:colId xmlns:a16="http://schemas.microsoft.com/office/drawing/2014/main" xmlns="" val="69691494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xmlns="" val="598667295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xmlns="" val="858296971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xmlns="" val="1331681628"/>
                        </a:ext>
                      </a:extLst>
                    </a:gridCol>
                    <a:gridCol w="370390">
                      <a:extLst>
                        <a:ext uri="{9D8B030D-6E8A-4147-A177-3AD203B41FA5}">
                          <a16:colId xmlns:a16="http://schemas.microsoft.com/office/drawing/2014/main" xmlns="" val="2535603177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15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6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7552998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0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15 X 30</a:t>
                          </a:r>
                          <a:endParaRPr lang="en-GB" sz="6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3864059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15434015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0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5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15 X 7</a:t>
                          </a:r>
                          <a:endParaRPr lang="en-GB" sz="5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67421292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3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7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108945589"/>
                      </a:ext>
                    </a:extLst>
                  </a:tr>
                  <a:tr h="0">
                    <a:tc gridSpan="5"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algn="l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algn="l"/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Answer: 37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8843489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515929CF-3D67-49F8-A10F-B9322A4343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430120"/>
                  </p:ext>
                </p:extLst>
              </p:nvPr>
            </p:nvGraphicFramePr>
            <p:xfrm>
              <a:off x="1424432" y="4791768"/>
              <a:ext cx="1234390" cy="17645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6000">
                      <a:extLst>
                        <a:ext uri="{9D8B030D-6E8A-4147-A177-3AD203B41FA5}">
                          <a16:colId xmlns:a16="http://schemas.microsoft.com/office/drawing/2014/main" val="69691494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val="598667295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val="858296971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val="1331681628"/>
                        </a:ext>
                      </a:extLst>
                    </a:gridCol>
                    <a:gridCol w="370390">
                      <a:extLst>
                        <a:ext uri="{9D8B030D-6E8A-4147-A177-3AD203B41FA5}">
                          <a16:colId xmlns:a16="http://schemas.microsoft.com/office/drawing/2014/main" val="2535603177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15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6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55299817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0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6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15 X 30</a:t>
                          </a:r>
                          <a:endParaRPr lang="en-GB" sz="6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86405917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54340153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0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5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15 X 7</a:t>
                          </a:r>
                          <a:endParaRPr lang="en-GB" sz="5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anchor="ctr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74212923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3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7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08945589"/>
                      </a:ext>
                    </a:extLst>
                  </a:tr>
                  <a:tr h="621538"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18529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8434891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5" name="Table 3">
            <a:extLst>
              <a:ext uri="{FF2B5EF4-FFF2-40B4-BE49-F238E27FC236}">
                <a16:creationId xmlns:a16="http://schemas.microsoft.com/office/drawing/2014/main" xmlns="" id="{60C8077A-B4E9-478B-A3EE-31E7420A9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625643"/>
              </p:ext>
            </p:extLst>
          </p:nvPr>
        </p:nvGraphicFramePr>
        <p:xfrm>
          <a:off x="256435" y="4749939"/>
          <a:ext cx="833120" cy="141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696914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5986672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5829697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632871280"/>
                    </a:ext>
                  </a:extLst>
                </a:gridCol>
              </a:tblGrid>
              <a:tr h="162694">
                <a:tc>
                  <a:txBody>
                    <a:bodyPr/>
                    <a:lstStyle/>
                    <a:p>
                      <a:pPr algn="ctr"/>
                      <a:endParaRPr lang="en-GB" sz="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3937437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8776017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5299817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405917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48708239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2303979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6979219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E2C59295-63AC-485E-91AB-B0E9ECD89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651370"/>
              </p:ext>
            </p:extLst>
          </p:nvPr>
        </p:nvGraphicFramePr>
        <p:xfrm>
          <a:off x="2884175" y="4749939"/>
          <a:ext cx="949486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46">
                  <a:extLst>
                    <a:ext uri="{9D8B030D-6E8A-4147-A177-3AD203B41FA5}">
                      <a16:colId xmlns:a16="http://schemas.microsoft.com/office/drawing/2014/main" xmlns="" val="69691494"/>
                    </a:ext>
                  </a:extLst>
                </a:gridCol>
                <a:gridCol w="166146">
                  <a:extLst>
                    <a:ext uri="{9D8B030D-6E8A-4147-A177-3AD203B41FA5}">
                      <a16:colId xmlns:a16="http://schemas.microsoft.com/office/drawing/2014/main" xmlns="" val="598667295"/>
                    </a:ext>
                  </a:extLst>
                </a:gridCol>
                <a:gridCol w="166146">
                  <a:extLst>
                    <a:ext uri="{9D8B030D-6E8A-4147-A177-3AD203B41FA5}">
                      <a16:colId xmlns:a16="http://schemas.microsoft.com/office/drawing/2014/main" xmlns="" val="858296971"/>
                    </a:ext>
                  </a:extLst>
                </a:gridCol>
                <a:gridCol w="166146">
                  <a:extLst>
                    <a:ext uri="{9D8B030D-6E8A-4147-A177-3AD203B41FA5}">
                      <a16:colId xmlns:a16="http://schemas.microsoft.com/office/drawing/2014/main" xmlns="" val="1331681628"/>
                    </a:ext>
                  </a:extLst>
                </a:gridCol>
                <a:gridCol w="97914">
                  <a:extLst>
                    <a:ext uri="{9D8B030D-6E8A-4147-A177-3AD203B41FA5}">
                      <a16:colId xmlns:a16="http://schemas.microsoft.com/office/drawing/2014/main" xmlns="" val="2535603177"/>
                    </a:ext>
                  </a:extLst>
                </a:gridCol>
                <a:gridCol w="186988">
                  <a:extLst>
                    <a:ext uri="{9D8B030D-6E8A-4147-A177-3AD203B41FA5}">
                      <a16:colId xmlns:a16="http://schemas.microsoft.com/office/drawing/2014/main" xmlns="" val="2832998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    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8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5755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   0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299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405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4340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5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421292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894558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4491209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5283636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Answer: 28.8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84348912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8463DC24-081D-488B-885E-9C87546BBB79}"/>
              </a:ext>
            </a:extLst>
          </p:cNvPr>
          <p:cNvCxnSpPr>
            <a:cxnSpLocks/>
          </p:cNvCxnSpPr>
          <p:nvPr/>
        </p:nvCxnSpPr>
        <p:spPr>
          <a:xfrm>
            <a:off x="3700792" y="5052057"/>
            <a:ext cx="0" cy="360822"/>
          </a:xfrm>
          <a:prstGeom prst="straightConnector1">
            <a:avLst/>
          </a:prstGeom>
          <a:ln>
            <a:solidFill>
              <a:srgbClr val="1B75BC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6">
                <a:extLst>
                  <a:ext uri="{FF2B5EF4-FFF2-40B4-BE49-F238E27FC236}">
                    <a16:creationId xmlns:a16="http://schemas.microsoft.com/office/drawing/2014/main" xmlns="" id="{FA1C8384-1BFB-40FD-A1B2-17AAD35D8E8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0442460"/>
                  </p:ext>
                </p:extLst>
              </p:nvPr>
            </p:nvGraphicFramePr>
            <p:xfrm>
              <a:off x="135529" y="2408339"/>
              <a:ext cx="3864204" cy="18202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2671">
                      <a:extLst>
                        <a:ext uri="{9D8B030D-6E8A-4147-A177-3AD203B41FA5}">
                          <a16:colId xmlns:a16="http://schemas.microsoft.com/office/drawing/2014/main" xmlns="" val="2992116618"/>
                        </a:ext>
                      </a:extLst>
                    </a:gridCol>
                    <a:gridCol w="1250950">
                      <a:extLst>
                        <a:ext uri="{9D8B030D-6E8A-4147-A177-3AD203B41FA5}">
                          <a16:colId xmlns:a16="http://schemas.microsoft.com/office/drawing/2014/main" xmlns="" val="2549577298"/>
                        </a:ext>
                      </a:extLst>
                    </a:gridCol>
                    <a:gridCol w="768000">
                      <a:extLst>
                        <a:ext uri="{9D8B030D-6E8A-4147-A177-3AD203B41FA5}">
                          <a16:colId xmlns:a16="http://schemas.microsoft.com/office/drawing/2014/main" xmlns="" val="736994048"/>
                        </a:ext>
                      </a:extLst>
                    </a:gridCol>
                    <a:gridCol w="1142583">
                      <a:extLst>
                        <a:ext uri="{9D8B030D-6E8A-4147-A177-3AD203B41FA5}">
                          <a16:colId xmlns:a16="http://schemas.microsoft.com/office/drawing/2014/main" xmlns="" val="2463810023"/>
                        </a:ext>
                      </a:extLst>
                    </a:gridCol>
                  </a:tblGrid>
                  <a:tr h="0">
                    <a:tc gridSpan="2">
                      <a:txBody>
                        <a:bodyPr/>
                        <a:lstStyle/>
                        <a:p>
                          <a:r>
                            <a:rPr lang="en-US" sz="8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Add Mixed Numbers</a:t>
                          </a: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8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Subtract Mixed Numbers</a:t>
                          </a:r>
                          <a:endParaRPr lang="en-GB" sz="8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747732443"/>
                      </a:ext>
                    </a:extLst>
                  </a:tr>
                  <a:tr h="911343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9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f>
                                <m:fPr>
                                  <m:ctrlP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+ 3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endParaRPr lang="en-GB" sz="10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3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0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3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17      2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2      2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0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3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34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0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3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49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0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3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12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Change to improper fractions</a:t>
                          </a: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Change to common </a:t>
                          </a: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denominator</a:t>
                          </a: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Add the numerators</a:t>
                          </a: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Change to mixed numbers</a:t>
                          </a:r>
                          <a:endParaRPr lang="en-GB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- 4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sz="9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3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-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3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17      2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2      2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-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3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34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-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3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19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3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= 4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10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Change to improper fractions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Change to common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denominator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Subtract the numerators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3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Change to mixed numbers</a:t>
                          </a:r>
                          <a:endParaRPr kumimoji="0" lang="en-GB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GB" sz="10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4468103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6">
                <a:extLst>
                  <a:ext uri="{FF2B5EF4-FFF2-40B4-BE49-F238E27FC236}">
                    <a16:creationId xmlns:a16="http://schemas.microsoft.com/office/drawing/2014/main" id="{FA1C8384-1BFB-40FD-A1B2-17AAD35D8E8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0442460"/>
                  </p:ext>
                </p:extLst>
              </p:nvPr>
            </p:nvGraphicFramePr>
            <p:xfrm>
              <a:off x="135529" y="2408339"/>
              <a:ext cx="3864204" cy="18202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2671">
                      <a:extLst>
                        <a:ext uri="{9D8B030D-6E8A-4147-A177-3AD203B41FA5}">
                          <a16:colId xmlns:a16="http://schemas.microsoft.com/office/drawing/2014/main" val="2992116618"/>
                        </a:ext>
                      </a:extLst>
                    </a:gridCol>
                    <a:gridCol w="1250950">
                      <a:extLst>
                        <a:ext uri="{9D8B030D-6E8A-4147-A177-3AD203B41FA5}">
                          <a16:colId xmlns:a16="http://schemas.microsoft.com/office/drawing/2014/main" val="2549577298"/>
                        </a:ext>
                      </a:extLst>
                    </a:gridCol>
                    <a:gridCol w="768000">
                      <a:extLst>
                        <a:ext uri="{9D8B030D-6E8A-4147-A177-3AD203B41FA5}">
                          <a16:colId xmlns:a16="http://schemas.microsoft.com/office/drawing/2014/main" val="736994048"/>
                        </a:ext>
                      </a:extLst>
                    </a:gridCol>
                    <a:gridCol w="1142583">
                      <a:extLst>
                        <a:ext uri="{9D8B030D-6E8A-4147-A177-3AD203B41FA5}">
                          <a16:colId xmlns:a16="http://schemas.microsoft.com/office/drawing/2014/main" val="2463810023"/>
                        </a:ext>
                      </a:extLst>
                    </a:gridCol>
                  </a:tblGrid>
                  <a:tr h="193920">
                    <a:tc gridSpan="2">
                      <a:txBody>
                        <a:bodyPr/>
                        <a:lstStyle/>
                        <a:p>
                          <a:r>
                            <a:rPr lang="en-US" sz="8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Add Mixed Numbers</a:t>
                          </a: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8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Subtract Mixed Numbers</a:t>
                          </a:r>
                          <a:endParaRPr lang="en-GB" sz="8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47732443"/>
                      </a:ext>
                    </a:extLst>
                  </a:tr>
                  <a:tr h="162635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11985" r="-45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9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Change to improper fractions</a:t>
                          </a: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Change to common </a:t>
                          </a: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denominator</a:t>
                          </a: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Add the numerators</a:t>
                          </a: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600" b="1" dirty="0">
                            <a:solidFill>
                              <a:schemeClr val="accent2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600" b="1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Change to mixed numbers</a:t>
                          </a:r>
                          <a:endParaRPr lang="en-GB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54762" t="-11985" r="-1492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Change to improper fractions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Change to common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denominator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Subtract the numerators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6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3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6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Change to mixed numbers</a:t>
                          </a:r>
                          <a:endParaRPr kumimoji="0" lang="en-GB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accent2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GB" sz="10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36000" marR="36000" marT="36000" marB="3600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44681035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F996FE92-B147-4F1A-849B-AC1AEA14C5E5}"/>
              </a:ext>
            </a:extLst>
          </p:cNvPr>
          <p:cNvCxnSpPr>
            <a:cxnSpLocks/>
          </p:cNvCxnSpPr>
          <p:nvPr/>
        </p:nvCxnSpPr>
        <p:spPr>
          <a:xfrm>
            <a:off x="3466608" y="5023201"/>
            <a:ext cx="0" cy="135714"/>
          </a:xfrm>
          <a:prstGeom prst="straightConnector1">
            <a:avLst/>
          </a:prstGeom>
          <a:ln>
            <a:solidFill>
              <a:srgbClr val="1B75BC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>
                <a:extLst>
                  <a:ext uri="{FF2B5EF4-FFF2-40B4-BE49-F238E27FC236}">
                    <a16:creationId xmlns:a16="http://schemas.microsoft.com/office/drawing/2014/main" xmlns="" id="{F6E45F9A-6C8C-41B7-9414-563C2CD1AC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5148595"/>
                  </p:ext>
                </p:extLst>
              </p:nvPr>
            </p:nvGraphicFramePr>
            <p:xfrm>
              <a:off x="4219698" y="4735776"/>
              <a:ext cx="1058901" cy="6816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6000">
                      <a:extLst>
                        <a:ext uri="{9D8B030D-6E8A-4147-A177-3AD203B41FA5}">
                          <a16:colId xmlns:a16="http://schemas.microsoft.com/office/drawing/2014/main" xmlns="" val="69691494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xmlns="" val="598667295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xmlns="" val="858296971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xmlns="" val="1331681628"/>
                        </a:ext>
                      </a:extLst>
                    </a:gridCol>
                    <a:gridCol w="194901">
                      <a:extLst>
                        <a:ext uri="{9D8B030D-6E8A-4147-A177-3AD203B41FA5}">
                          <a16:colId xmlns:a16="http://schemas.microsoft.com/office/drawing/2014/main" xmlns="" val="2535603177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3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r10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12769416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5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50367307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11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3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8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755299817"/>
                      </a:ext>
                    </a:extLst>
                  </a:tr>
                  <a:tr h="0">
                    <a:tc gridSpan="5">
                      <a:txBody>
                        <a:bodyPr/>
                        <a:lstStyle/>
                        <a:p>
                          <a:pPr algn="l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algn="l"/>
                          <a:r>
                            <a:rPr lang="en-GB" sz="9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Answer: 34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den>
                              </m:f>
                            </m:oMath>
                          </a14:m>
                          <a:endParaRPr lang="en-GB" sz="9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8843489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>
                <a:extLst>
                  <a:ext uri="{FF2B5EF4-FFF2-40B4-BE49-F238E27FC236}">
                    <a16:creationId xmlns:a16="http://schemas.microsoft.com/office/drawing/2014/main" id="{F6E45F9A-6C8C-41B7-9414-563C2CD1AC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5148595"/>
                  </p:ext>
                </p:extLst>
              </p:nvPr>
            </p:nvGraphicFramePr>
            <p:xfrm>
              <a:off x="4219698" y="4735776"/>
              <a:ext cx="1058901" cy="6816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6000">
                      <a:extLst>
                        <a:ext uri="{9D8B030D-6E8A-4147-A177-3AD203B41FA5}">
                          <a16:colId xmlns:a16="http://schemas.microsoft.com/office/drawing/2014/main" val="69691494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val="598667295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val="858296971"/>
                        </a:ext>
                      </a:extLst>
                    </a:gridCol>
                    <a:gridCol w="216000">
                      <a:extLst>
                        <a:ext uri="{9D8B030D-6E8A-4147-A177-3AD203B41FA5}">
                          <a16:colId xmlns:a16="http://schemas.microsoft.com/office/drawing/2014/main" val="1331681628"/>
                        </a:ext>
                      </a:extLst>
                    </a:gridCol>
                    <a:gridCol w="194901">
                      <a:extLst>
                        <a:ext uri="{9D8B030D-6E8A-4147-A177-3AD203B41FA5}">
                          <a16:colId xmlns:a16="http://schemas.microsoft.com/office/drawing/2014/main" val="2535603177"/>
                        </a:ext>
                      </a:extLst>
                    </a:gridCol>
                  </a:tblGrid>
                  <a:tr h="137160"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3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r10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27694167"/>
                      </a:ext>
                    </a:extLst>
                  </a:tr>
                  <a:tr h="76200">
                    <a:tc>
                      <a:txBody>
                        <a:bodyPr/>
                        <a:lstStyle/>
                        <a:p>
                          <a:pPr algn="ctr"/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5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5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03673070"/>
                      </a:ext>
                    </a:extLst>
                  </a:tr>
                  <a:tr h="137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11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3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8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9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55299817"/>
                      </a:ext>
                    </a:extLst>
                  </a:tr>
                  <a:tr h="331153"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t="-116364" b="-1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9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marL="0" marR="0"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8434891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3E15DA8-8CBB-4F76-B948-8A8AC7D1999B}"/>
              </a:ext>
            </a:extLst>
          </p:cNvPr>
          <p:cNvSpPr txBox="1"/>
          <p:nvPr/>
        </p:nvSpPr>
        <p:spPr>
          <a:xfrm>
            <a:off x="292550" y="3079265"/>
            <a:ext cx="44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x</a:t>
            </a:r>
            <a:endParaRPr lang="en-GB" sz="900" dirty="0">
              <a:latin typeface="Century Gothic" panose="020B0502020202020204" pitchFamily="34" charset="0"/>
            </a:endParaRPr>
          </a:p>
          <a:p>
            <a:r>
              <a:rPr lang="en-GB" sz="900" dirty="0">
                <a:latin typeface="Century Gothic" panose="020B0502020202020204" pitchFamily="34" charset="0"/>
              </a:rPr>
              <a:t>x</a:t>
            </a:r>
            <a:endParaRPr lang="en-US" sz="900" dirty="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1910DAB-C93C-442F-B591-9FAB8DEAE8EF}"/>
              </a:ext>
            </a:extLst>
          </p:cNvPr>
          <p:cNvSpPr txBox="1"/>
          <p:nvPr/>
        </p:nvSpPr>
        <p:spPr>
          <a:xfrm>
            <a:off x="2262968" y="3072915"/>
            <a:ext cx="272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x</a:t>
            </a:r>
            <a:endParaRPr lang="en-GB" sz="900" dirty="0">
              <a:latin typeface="Century Gothic" panose="020B0502020202020204" pitchFamily="34" charset="0"/>
            </a:endParaRPr>
          </a:p>
          <a:p>
            <a:r>
              <a:rPr lang="en-GB" sz="900" dirty="0">
                <a:latin typeface="Century Gothic" panose="020B0502020202020204" pitchFamily="34" charset="0"/>
              </a:rPr>
              <a:t>x</a:t>
            </a:r>
            <a:endParaRPr lang="en-US" sz="900" dirty="0">
              <a:latin typeface="Century Gothic" panose="020B0502020202020204" pitchFamily="34" charset="0"/>
            </a:endParaRPr>
          </a:p>
        </p:txBody>
      </p:sp>
      <p:sp>
        <p:nvSpPr>
          <p:cNvPr id="34" name="Arrow: Curved Left 33">
            <a:extLst>
              <a:ext uri="{FF2B5EF4-FFF2-40B4-BE49-F238E27FC236}">
                <a16:creationId xmlns:a16="http://schemas.microsoft.com/office/drawing/2014/main" xmlns="" id="{7BD13934-C665-40D2-9A76-4031F6481C06}"/>
              </a:ext>
            </a:extLst>
          </p:cNvPr>
          <p:cNvSpPr/>
          <p:nvPr/>
        </p:nvSpPr>
        <p:spPr>
          <a:xfrm>
            <a:off x="6508142" y="1374404"/>
            <a:ext cx="121258" cy="210556"/>
          </a:xfrm>
          <a:prstGeom prst="curvedLeftArrow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4A0BBF3B-FA73-4D87-BF6D-033DBFA1F8C2}"/>
              </a:ext>
            </a:extLst>
          </p:cNvPr>
          <p:cNvSpPr txBox="1"/>
          <p:nvPr/>
        </p:nvSpPr>
        <p:spPr>
          <a:xfrm>
            <a:off x="6568440" y="1277889"/>
            <a:ext cx="9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Change to a decimal and multiply</a:t>
            </a:r>
            <a:endParaRPr lang="en-GB" sz="800" dirty="0">
              <a:latin typeface="Century Gothic" panose="020B0502020202020204" pitchFamily="34" charset="0"/>
            </a:endParaRPr>
          </a:p>
        </p:txBody>
      </p:sp>
      <p:sp>
        <p:nvSpPr>
          <p:cNvPr id="42" name="Arrow: Curved Left 41">
            <a:extLst>
              <a:ext uri="{FF2B5EF4-FFF2-40B4-BE49-F238E27FC236}">
                <a16:creationId xmlns:a16="http://schemas.microsoft.com/office/drawing/2014/main" xmlns="" id="{093640D2-10E2-4D7F-A39D-CDD782E01C6F}"/>
              </a:ext>
            </a:extLst>
          </p:cNvPr>
          <p:cNvSpPr/>
          <p:nvPr/>
        </p:nvSpPr>
        <p:spPr>
          <a:xfrm rot="16200000">
            <a:off x="6053016" y="2062226"/>
            <a:ext cx="75972" cy="210556"/>
          </a:xfrm>
          <a:prstGeom prst="curvedLeftArrow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Arrow: Curved Left 43">
            <a:extLst>
              <a:ext uri="{FF2B5EF4-FFF2-40B4-BE49-F238E27FC236}">
                <a16:creationId xmlns:a16="http://schemas.microsoft.com/office/drawing/2014/main" xmlns="" id="{6F04FB06-53E9-4846-9901-9C897DC42DC4}"/>
              </a:ext>
            </a:extLst>
          </p:cNvPr>
          <p:cNvSpPr/>
          <p:nvPr/>
        </p:nvSpPr>
        <p:spPr>
          <a:xfrm rot="5400000" flipV="1">
            <a:off x="6053016" y="2342741"/>
            <a:ext cx="75972" cy="210556"/>
          </a:xfrm>
          <a:prstGeom prst="curvedLeftArrow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Table 33">
                <a:extLst>
                  <a:ext uri="{FF2B5EF4-FFF2-40B4-BE49-F238E27FC236}">
                    <a16:creationId xmlns:a16="http://schemas.microsoft.com/office/drawing/2014/main" xmlns="" id="{9BDE9955-B65D-402E-B6AE-C31DEE06ACA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3733635"/>
                  </p:ext>
                </p:extLst>
              </p:nvPr>
            </p:nvGraphicFramePr>
            <p:xfrm>
              <a:off x="5820614" y="1121707"/>
              <a:ext cx="3125878" cy="24587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62939">
                      <a:extLst>
                        <a:ext uri="{9D8B030D-6E8A-4147-A177-3AD203B41FA5}">
                          <a16:colId xmlns:a16="http://schemas.microsoft.com/office/drawing/2014/main" xmlns="" val="2737759819"/>
                        </a:ext>
                      </a:extLst>
                    </a:gridCol>
                    <a:gridCol w="1562939">
                      <a:extLst>
                        <a:ext uri="{9D8B030D-6E8A-4147-A177-3AD203B41FA5}">
                          <a16:colId xmlns:a16="http://schemas.microsoft.com/office/drawing/2014/main" xmlns="" val="851725159"/>
                        </a:ext>
                      </a:extLst>
                    </a:gridCol>
                  </a:tblGrid>
                  <a:tr h="48970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On a calculator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9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36% of 76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9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0.36 x 76 </a:t>
                          </a:r>
                          <a:endParaRPr kumimoji="0" lang="en-GB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Increasing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Increase £70 by 14%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14% of 70 = 0.14 x 70 = £9.80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New amount = £70 + £9.80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=£79.80</a:t>
                          </a:r>
                          <a:endParaRPr lang="en-GB" dirty="0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465372508"/>
                      </a:ext>
                    </a:extLst>
                  </a:tr>
                  <a:tr h="78369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Fraction to %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10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dirty="0"/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 b="0" i="1" smtClean="0">
                                      <a:latin typeface="Cambria Math" panose="02040503050406030204" pitchFamily="18" charset="0"/>
                                    </a:rPr>
                                    <m:t>75</m:t>
                                  </m:r>
                                </m:num>
                                <m:den>
                                  <m:r>
                                    <a:rPr lang="en-US" sz="9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900" dirty="0"/>
                            <a:t> = 75%</a:t>
                          </a:r>
                        </a:p>
                        <a:p>
                          <a:endParaRPr lang="en-GB" sz="900" dirty="0"/>
                        </a:p>
                        <a:p>
                          <a:endParaRPr lang="en-GB" sz="500" dirty="0"/>
                        </a:p>
                        <a:p>
                          <a:r>
                            <a:rPr lang="en-GB" sz="900" dirty="0"/>
                            <a:t>Or 15÷20 x 100 = 75%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10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Decreasing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Decrease £70 by 14%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14% of 70 = 0.14 x 70 = £9.80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New amount = £70 - £9.80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=£60.20</a:t>
                          </a:r>
                          <a:endParaRPr kumimoji="0" lang="en-GB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926286217"/>
                      </a:ext>
                    </a:extLst>
                  </a:tr>
                  <a:tr h="78369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Without a calculator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50% - half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25% - half and half</a:t>
                          </a:r>
                          <a:endParaRPr kumimoji="0" lang="en-GB" sz="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75% - 50% + 25%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10% - divide by 10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5% - half 10%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20% - double 10%</a:t>
                          </a:r>
                          <a:endParaRPr lang="en-GB" dirty="0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6730749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Table 33">
                <a:extLst>
                  <a:ext uri="{FF2B5EF4-FFF2-40B4-BE49-F238E27FC236}">
                    <a16:creationId xmlns:a16="http://schemas.microsoft.com/office/drawing/2014/main" id="{9BDE9955-B65D-402E-B6AE-C31DEE06ACA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3733635"/>
                  </p:ext>
                </p:extLst>
              </p:nvPr>
            </p:nvGraphicFramePr>
            <p:xfrm>
              <a:off x="5820614" y="1121707"/>
              <a:ext cx="3125878" cy="24587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62939">
                      <a:extLst>
                        <a:ext uri="{9D8B030D-6E8A-4147-A177-3AD203B41FA5}">
                          <a16:colId xmlns:a16="http://schemas.microsoft.com/office/drawing/2014/main" val="2737759819"/>
                        </a:ext>
                      </a:extLst>
                    </a:gridCol>
                    <a:gridCol w="1562939">
                      <a:extLst>
                        <a:ext uri="{9D8B030D-6E8A-4147-A177-3AD203B41FA5}">
                          <a16:colId xmlns:a16="http://schemas.microsoft.com/office/drawing/2014/main" val="851725159"/>
                        </a:ext>
                      </a:extLst>
                    </a:gridCol>
                  </a:tblGrid>
                  <a:tr h="73152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On a calculator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9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36% of 76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9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0.36 x 76 </a:t>
                          </a:r>
                          <a:endParaRPr kumimoji="0" lang="en-GB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Increasing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Increase £70 by 14%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14% of 70 = 0.14 x 70 = £9.80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New amount = £70 + £9.80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=£79.80</a:t>
                          </a:r>
                          <a:endParaRPr lang="en-GB" dirty="0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65372508"/>
                      </a:ext>
                    </a:extLst>
                  </a:tr>
                  <a:tr h="9435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t="-77419" r="-100000" b="-8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US" sz="10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Decreasing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Decrease £70 by 14%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14% of 70 = 0.14 x 70 = £9.80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New amount = £70 - £9.80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=£60.20</a:t>
                          </a:r>
                          <a:endParaRPr kumimoji="0" lang="en-GB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6286217"/>
                      </a:ext>
                    </a:extLst>
                  </a:tr>
                  <a:tr h="78369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Without a calculator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50% - half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25% - half and half</a:t>
                          </a:r>
                          <a:endParaRPr kumimoji="0" lang="en-GB" sz="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 Gothic" panose="020B0502020202020204" pitchFamily="34" charset="0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75% - 50% + 25%</a:t>
                          </a:r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0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10% - divide by 10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5% - half 10%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 Gothic" panose="020B0502020202020204" pitchFamily="34" charset="0"/>
                              <a:ea typeface="+mn-ea"/>
                              <a:cs typeface="+mn-cs"/>
                            </a:rPr>
                            <a:t>20% - double 10%</a:t>
                          </a:r>
                          <a:endParaRPr lang="en-GB" dirty="0"/>
                        </a:p>
                      </a:txBody>
                      <a:tcPr>
                        <a:lnL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7307499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EB57462A-034B-4338-A6B2-097427CCF333}"/>
              </a:ext>
            </a:extLst>
          </p:cNvPr>
          <p:cNvSpPr txBox="1"/>
          <p:nvPr/>
        </p:nvSpPr>
        <p:spPr>
          <a:xfrm>
            <a:off x="5932658" y="1971971"/>
            <a:ext cx="90677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x5</a:t>
            </a:r>
            <a:endParaRPr lang="en-GB" sz="7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631D8C9D-2FB0-42A2-80B5-78A2F09C5DFF}"/>
              </a:ext>
            </a:extLst>
          </p:cNvPr>
          <p:cNvSpPr txBox="1"/>
          <p:nvPr/>
        </p:nvSpPr>
        <p:spPr>
          <a:xfrm>
            <a:off x="5932658" y="2433626"/>
            <a:ext cx="90677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x5</a:t>
            </a:r>
            <a:endParaRPr lang="en-GB" sz="7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0CADF00E-35CE-4757-9EF6-3CDC56F9AD43}"/>
              </a:ext>
            </a:extLst>
          </p:cNvPr>
          <p:cNvSpPr/>
          <p:nvPr/>
        </p:nvSpPr>
        <p:spPr>
          <a:xfrm>
            <a:off x="5886450" y="1139389"/>
            <a:ext cx="1455825" cy="62803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29BCD025-B0FC-42CA-A9F4-1D4CB142D8B7}"/>
              </a:ext>
            </a:extLst>
          </p:cNvPr>
          <p:cNvSpPr/>
          <p:nvPr/>
        </p:nvSpPr>
        <p:spPr>
          <a:xfrm>
            <a:off x="5886450" y="1862531"/>
            <a:ext cx="1126084" cy="89448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C2E1E213-5957-40A0-83C4-EAB458B72EC6}"/>
              </a:ext>
            </a:extLst>
          </p:cNvPr>
          <p:cNvSpPr/>
          <p:nvPr/>
        </p:nvSpPr>
        <p:spPr>
          <a:xfrm>
            <a:off x="5884038" y="2852122"/>
            <a:ext cx="2952682" cy="64321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354D54F8-82E5-4FCB-9686-CBD11792546A}"/>
              </a:ext>
            </a:extLst>
          </p:cNvPr>
          <p:cNvSpPr/>
          <p:nvPr/>
        </p:nvSpPr>
        <p:spPr>
          <a:xfrm>
            <a:off x="7408882" y="1139389"/>
            <a:ext cx="1455824" cy="7231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C48234E9-AFD7-4799-9112-6A4A5A7DFCE7}"/>
              </a:ext>
            </a:extLst>
          </p:cNvPr>
          <p:cNvSpPr/>
          <p:nvPr/>
        </p:nvSpPr>
        <p:spPr>
          <a:xfrm>
            <a:off x="7407889" y="2001031"/>
            <a:ext cx="1455824" cy="7231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644525" y="179388"/>
            <a:ext cx="788670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1B75BC"/>
                </a:solidFill>
                <a:latin typeface="Century Gothic" panose="020B0502020202020204" pitchFamily="34" charset="0"/>
              </a:rPr>
              <a:t>Year 6: Maths Knowledge Mat</a:t>
            </a:r>
          </a:p>
        </p:txBody>
      </p:sp>
      <p:graphicFrame>
        <p:nvGraphicFramePr>
          <p:cNvPr id="206" name="Table 35">
            <a:extLst>
              <a:ext uri="{FF2B5EF4-FFF2-40B4-BE49-F238E27FC236}">
                <a16:creationId xmlns:a16="http://schemas.microsoft.com/office/drawing/2014/main" xmlns="" id="{435FC90F-B411-435C-B57D-875680D61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05463"/>
              </p:ext>
            </p:extLst>
          </p:nvPr>
        </p:nvGraphicFramePr>
        <p:xfrm>
          <a:off x="7460196" y="822981"/>
          <a:ext cx="1527226" cy="263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26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30713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Nets of 3D shapes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2331153">
                <a:tc>
                  <a:txBody>
                    <a:bodyPr/>
                    <a:lstStyle/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25" name="Table 25">
            <a:extLst>
              <a:ext uri="{FF2B5EF4-FFF2-40B4-BE49-F238E27FC236}">
                <a16:creationId xmlns:a16="http://schemas.microsoft.com/office/drawing/2014/main" xmlns="" id="{D7862D5A-714E-42EF-B8A5-F87AAFC3D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207372"/>
              </p:ext>
            </p:extLst>
          </p:nvPr>
        </p:nvGraphicFramePr>
        <p:xfrm>
          <a:off x="156584" y="822981"/>
          <a:ext cx="3381749" cy="1937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749">
                  <a:extLst>
                    <a:ext uri="{9D8B030D-6E8A-4147-A177-3AD203B41FA5}">
                      <a16:colId xmlns:a16="http://schemas.microsoft.com/office/drawing/2014/main" xmlns="" val="1164396241"/>
                    </a:ext>
                  </a:extLst>
                </a:gridCol>
              </a:tblGrid>
              <a:tr h="22690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Algebra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4561576"/>
                  </a:ext>
                </a:extLst>
              </a:tr>
              <a:tr h="1662851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7563447"/>
                  </a:ext>
                </a:extLst>
              </a:tr>
            </a:tbl>
          </a:graphicData>
        </a:graphic>
      </p:graphicFrame>
      <p:graphicFrame>
        <p:nvGraphicFramePr>
          <p:cNvPr id="84" name="Table 35">
            <a:extLst>
              <a:ext uri="{FF2B5EF4-FFF2-40B4-BE49-F238E27FC236}">
                <a16:creationId xmlns:a16="http://schemas.microsoft.com/office/drawing/2014/main" xmlns="" id="{43BBC673-2FA2-42AE-A1AB-B2BAAC3AF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28282"/>
              </p:ext>
            </p:extLst>
          </p:nvPr>
        </p:nvGraphicFramePr>
        <p:xfrm>
          <a:off x="5586200" y="822981"/>
          <a:ext cx="1778234" cy="263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234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306569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Angles in a triangle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2326849">
                <a:tc>
                  <a:txBody>
                    <a:bodyPr/>
                    <a:lstStyle/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a° + b° + c° = 180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°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38° + 60° + c° = 180°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c° = 180° - 98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c° = 82°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197" name="Table 25">
            <a:extLst>
              <a:ext uri="{FF2B5EF4-FFF2-40B4-BE49-F238E27FC236}">
                <a16:creationId xmlns:a16="http://schemas.microsoft.com/office/drawing/2014/main" xmlns="" id="{4F7FF429-8F35-4BCA-B0ED-902536581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318289"/>
              </p:ext>
            </p:extLst>
          </p:nvPr>
        </p:nvGraphicFramePr>
        <p:xfrm>
          <a:off x="3645132" y="823309"/>
          <a:ext cx="1854523" cy="2637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523">
                  <a:extLst>
                    <a:ext uri="{9D8B030D-6E8A-4147-A177-3AD203B41FA5}">
                      <a16:colId xmlns:a16="http://schemas.microsoft.com/office/drawing/2014/main" xmlns="" val="1164396241"/>
                    </a:ext>
                  </a:extLst>
                </a:gridCol>
              </a:tblGrid>
              <a:tr h="30441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Circles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75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4561576"/>
                  </a:ext>
                </a:extLst>
              </a:tr>
              <a:tr h="2333549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The </a:t>
                      </a:r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diameter </a:t>
                      </a:r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is twice the </a:t>
                      </a:r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radius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756344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2" name="Table 25">
                <a:extLst>
                  <a:ext uri="{FF2B5EF4-FFF2-40B4-BE49-F238E27FC236}">
                    <a16:creationId xmlns:a16="http://schemas.microsoft.com/office/drawing/2014/main" xmlns="" id="{4E9139E6-B60A-4808-B5BD-70E56058F2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3713516"/>
                  </p:ext>
                </p:extLst>
              </p:nvPr>
            </p:nvGraphicFramePr>
            <p:xfrm>
              <a:off x="156578" y="2843195"/>
              <a:ext cx="3381749" cy="15990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81749">
                      <a:extLst>
                        <a:ext uri="{9D8B030D-6E8A-4147-A177-3AD203B41FA5}">
                          <a16:colId xmlns:a16="http://schemas.microsoft.com/office/drawing/2014/main" xmlns="" val="1164396241"/>
                        </a:ext>
                      </a:extLst>
                    </a:gridCol>
                  </a:tblGrid>
                  <a:tr h="2157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Area of a triangle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184561576"/>
                      </a:ext>
                    </a:extLst>
                  </a:tr>
                  <a:tr h="1324752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100" b="0" dirty="0">
                              <a:latin typeface="Century Gothic" panose="020B0502020202020204" pitchFamily="34" charset="0"/>
                            </a:rPr>
                            <a:t>Area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b="0" dirty="0">
                              <a:latin typeface="Century Gothic" panose="020B0502020202020204" pitchFamily="34" charset="0"/>
                            </a:rPr>
                            <a:t> x </a:t>
                          </a:r>
                          <a:r>
                            <a:rPr lang="en-GB" sz="1100" b="0" dirty="0">
                              <a:solidFill>
                                <a:schemeClr val="accent2"/>
                              </a:solidFill>
                              <a:latin typeface="Century Gothic" panose="020B0502020202020204" pitchFamily="34" charset="0"/>
                            </a:rPr>
                            <a:t>b</a:t>
                          </a:r>
                          <a:r>
                            <a:rPr lang="en-GB" sz="1100" b="0" baseline="0" dirty="0">
                              <a:latin typeface="Century Gothic" panose="020B0502020202020204" pitchFamily="34" charset="0"/>
                            </a:rPr>
                            <a:t> x </a:t>
                          </a:r>
                          <a:r>
                            <a:rPr lang="en-GB" sz="1100" b="0" baseline="0" dirty="0">
                              <a:solidFill>
                                <a:srgbClr val="00B0F0"/>
                              </a:solidFill>
                              <a:latin typeface="Century Gothic" panose="020B0502020202020204" pitchFamily="34" charset="0"/>
                            </a:rPr>
                            <a:t>h</a:t>
                          </a:r>
                          <a:r>
                            <a:rPr lang="en-GB" sz="1100" b="0" baseline="0" dirty="0">
                              <a:latin typeface="Century Gothic" panose="020B0502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baseline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en-US" sz="1600" b="0" i="1" baseline="0" smtClean="0">
                                      <a:latin typeface="Cambria Math" panose="02040503050406030204" pitchFamily="18" charset="0"/>
                                    </a:rPr>
                                    <m:t> 2 </m:t>
                                  </m:r>
                                </m:den>
                              </m:f>
                            </m:oMath>
                          </a14:m>
                          <a:endParaRPr lang="en-GB" sz="1000" b="0" dirty="0">
                            <a:latin typeface="Century Gothic" panose="020B0502020202020204" pitchFamily="34" charset="0"/>
                          </a:endParaRPr>
                        </a:p>
                        <a:p>
                          <a:pPr algn="ctr"/>
                          <a:endParaRPr lang="en-GB" sz="1000" b="0" dirty="0">
                            <a:latin typeface="Century Gothic" panose="020B0502020202020204" pitchFamily="34" charset="0"/>
                          </a:endParaRPr>
                        </a:p>
                        <a:p>
                          <a:pPr algn="l"/>
                          <a:endParaRPr lang="en-GB" sz="1000" b="0" dirty="0">
                            <a:latin typeface="Century Gothic" panose="020B0502020202020204" pitchFamily="34" charset="0"/>
                          </a:endParaRPr>
                        </a:p>
                        <a:p>
                          <a:pPr algn="l"/>
                          <a:endParaRPr lang="en-GB" sz="1000" b="0" dirty="0">
                            <a:latin typeface="Century Gothic" panose="020B0502020202020204" pitchFamily="34" charset="0"/>
                          </a:endParaRPr>
                        </a:p>
                        <a:p>
                          <a:pPr algn="l"/>
                          <a:endParaRPr lang="en-GB" sz="1000" b="0" dirty="0"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3975634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2" name="Table 25">
                <a:extLst>
                  <a:ext uri="{FF2B5EF4-FFF2-40B4-BE49-F238E27FC236}">
                    <a16:creationId xmlns:a16="http://schemas.microsoft.com/office/drawing/2014/main" id="{4E9139E6-B60A-4808-B5BD-70E56058F2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3713516"/>
                  </p:ext>
                </p:extLst>
              </p:nvPr>
            </p:nvGraphicFramePr>
            <p:xfrm>
              <a:off x="156578" y="2843195"/>
              <a:ext cx="3381749" cy="15990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81749">
                      <a:extLst>
                        <a:ext uri="{9D8B030D-6E8A-4147-A177-3AD203B41FA5}">
                          <a16:colId xmlns:a16="http://schemas.microsoft.com/office/drawing/2014/main" val="116439624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Area of a triangle</a:t>
                          </a: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4561576"/>
                      </a:ext>
                    </a:extLst>
                  </a:tr>
                  <a:tr h="13247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21101" r="-180" b="-4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756344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31" name="Picture 130">
            <a:extLst>
              <a:ext uri="{FF2B5EF4-FFF2-40B4-BE49-F238E27FC236}">
                <a16:creationId xmlns:a16="http://schemas.microsoft.com/office/drawing/2014/main" xmlns="" id="{64BD353C-BC9E-49D7-A851-2D6CE15BC38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91" t="1936" r="1691" b="2665"/>
          <a:stretch/>
        </p:blipFill>
        <p:spPr>
          <a:xfrm>
            <a:off x="7480023" y="1143613"/>
            <a:ext cx="1486541" cy="2103630"/>
          </a:xfrm>
          <a:prstGeom prst="rect">
            <a:avLst/>
          </a:prstGeom>
        </p:spPr>
      </p:pic>
      <p:graphicFrame>
        <p:nvGraphicFramePr>
          <p:cNvPr id="133" name="Table 132">
            <a:extLst>
              <a:ext uri="{FF2B5EF4-FFF2-40B4-BE49-F238E27FC236}">
                <a16:creationId xmlns:a16="http://schemas.microsoft.com/office/drawing/2014/main" xmlns="" id="{655B8507-9AB7-42DD-BD8B-513C71761B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994084"/>
              </p:ext>
            </p:extLst>
          </p:nvPr>
        </p:nvGraphicFramePr>
        <p:xfrm>
          <a:off x="3645129" y="3542490"/>
          <a:ext cx="2204516" cy="3011860"/>
        </p:xfrm>
        <a:graphic>
          <a:graphicData uri="http://schemas.openxmlformats.org/drawingml/2006/table">
            <a:tbl>
              <a:tblPr firstRow="1" firstCol="1" bandRow="1"/>
              <a:tblGrid>
                <a:gridCol w="551129">
                  <a:extLst>
                    <a:ext uri="{9D8B030D-6E8A-4147-A177-3AD203B41FA5}">
                      <a16:colId xmlns:a16="http://schemas.microsoft.com/office/drawing/2014/main" xmlns="" val="3396002240"/>
                    </a:ext>
                  </a:extLst>
                </a:gridCol>
                <a:gridCol w="551129">
                  <a:extLst>
                    <a:ext uri="{9D8B030D-6E8A-4147-A177-3AD203B41FA5}">
                      <a16:colId xmlns:a16="http://schemas.microsoft.com/office/drawing/2014/main" xmlns="" val="1370063411"/>
                    </a:ext>
                  </a:extLst>
                </a:gridCol>
                <a:gridCol w="551129">
                  <a:extLst>
                    <a:ext uri="{9D8B030D-6E8A-4147-A177-3AD203B41FA5}">
                      <a16:colId xmlns:a16="http://schemas.microsoft.com/office/drawing/2014/main" xmlns="" val="2695125900"/>
                    </a:ext>
                  </a:extLst>
                </a:gridCol>
                <a:gridCol w="551129">
                  <a:extLst>
                    <a:ext uri="{9D8B030D-6E8A-4147-A177-3AD203B41FA5}">
                      <a16:colId xmlns:a16="http://schemas.microsoft.com/office/drawing/2014/main" xmlns="" val="1933429209"/>
                    </a:ext>
                  </a:extLst>
                </a:gridCol>
              </a:tblGrid>
              <a:tr h="1861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Square Numbers</a:t>
                      </a:r>
                      <a:endParaRPr lang="en-GB" sz="90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Square Roots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724168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8100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066164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8100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18729660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8100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√9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81581166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√16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50499512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√25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2806832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√36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3274042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√49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15437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√64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0874000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4000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√81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2029982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3683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√100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4302560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3683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√121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1183670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3683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√144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3749540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R="3683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492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√169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65677999"/>
                  </a:ext>
                </a:extLst>
              </a:tr>
            </a:tbl>
          </a:graphicData>
        </a:graphic>
      </p:graphicFrame>
      <p:graphicFrame>
        <p:nvGraphicFramePr>
          <p:cNvPr id="208" name="Table 25">
            <a:extLst>
              <a:ext uri="{FF2B5EF4-FFF2-40B4-BE49-F238E27FC236}">
                <a16:creationId xmlns:a16="http://schemas.microsoft.com/office/drawing/2014/main" xmlns="" id="{55E733BC-E2B4-4AE2-8D8D-84A31179F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64269"/>
              </p:ext>
            </p:extLst>
          </p:nvPr>
        </p:nvGraphicFramePr>
        <p:xfrm>
          <a:off x="156578" y="4490712"/>
          <a:ext cx="3381749" cy="1692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749">
                  <a:extLst>
                    <a:ext uri="{9D8B030D-6E8A-4147-A177-3AD203B41FA5}">
                      <a16:colId xmlns:a16="http://schemas.microsoft.com/office/drawing/2014/main" xmlns="" val="1164396241"/>
                    </a:ext>
                  </a:extLst>
                </a:gridCol>
              </a:tblGrid>
              <a:tr h="24090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Volume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4561576"/>
                  </a:ext>
                </a:extLst>
              </a:tr>
              <a:tr h="1418664">
                <a:tc>
                  <a:txBody>
                    <a:bodyPr/>
                    <a:lstStyle/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7563447"/>
                  </a:ext>
                </a:extLst>
              </a:tr>
            </a:tbl>
          </a:graphicData>
        </a:graphic>
      </p:graphicFrame>
      <p:pic>
        <p:nvPicPr>
          <p:cNvPr id="137" name="Picture 136">
            <a:extLst>
              <a:ext uri="{FF2B5EF4-FFF2-40B4-BE49-F238E27FC236}">
                <a16:creationId xmlns:a16="http://schemas.microsoft.com/office/drawing/2014/main" xmlns="" id="{2269DAF9-E1A5-473C-9369-61087D4A4A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949" y="4855352"/>
            <a:ext cx="2247469" cy="1294929"/>
          </a:xfrm>
          <a:prstGeom prst="rect">
            <a:avLst/>
          </a:prstGeom>
        </p:spPr>
      </p:pic>
      <p:graphicFrame>
        <p:nvGraphicFramePr>
          <p:cNvPr id="141" name="Table 140">
            <a:extLst>
              <a:ext uri="{FF2B5EF4-FFF2-40B4-BE49-F238E27FC236}">
                <a16:creationId xmlns:a16="http://schemas.microsoft.com/office/drawing/2014/main" xmlns="" id="{894B5A9F-EC3A-4DB0-B0AC-F0BBDBFB0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115684"/>
              </p:ext>
            </p:extLst>
          </p:nvPr>
        </p:nvGraphicFramePr>
        <p:xfrm>
          <a:off x="5919296" y="3538605"/>
          <a:ext cx="1900582" cy="1295049"/>
        </p:xfrm>
        <a:graphic>
          <a:graphicData uri="http://schemas.openxmlformats.org/drawingml/2006/table">
            <a:tbl>
              <a:tblPr firstRow="1" firstCol="1" bandRow="1"/>
              <a:tblGrid>
                <a:gridCol w="500613">
                  <a:extLst>
                    <a:ext uri="{9D8B030D-6E8A-4147-A177-3AD203B41FA5}">
                      <a16:colId xmlns:a16="http://schemas.microsoft.com/office/drawing/2014/main" xmlns="" val="2535876790"/>
                    </a:ext>
                  </a:extLst>
                </a:gridCol>
                <a:gridCol w="500994">
                  <a:extLst>
                    <a:ext uri="{9D8B030D-6E8A-4147-A177-3AD203B41FA5}">
                      <a16:colId xmlns:a16="http://schemas.microsoft.com/office/drawing/2014/main" xmlns="" val="4265980460"/>
                    </a:ext>
                  </a:extLst>
                </a:gridCol>
                <a:gridCol w="500994">
                  <a:extLst>
                    <a:ext uri="{9D8B030D-6E8A-4147-A177-3AD203B41FA5}">
                      <a16:colId xmlns:a16="http://schemas.microsoft.com/office/drawing/2014/main" xmlns="" val="2959109931"/>
                    </a:ext>
                  </a:extLst>
                </a:gridCol>
                <a:gridCol w="397981">
                  <a:extLst>
                    <a:ext uri="{9D8B030D-6E8A-4147-A177-3AD203B41FA5}">
                      <a16:colId xmlns:a16="http://schemas.microsoft.com/office/drawing/2014/main" xmlns="" val="335878248"/>
                    </a:ext>
                  </a:extLst>
                </a:gridCol>
              </a:tblGrid>
              <a:tr h="17086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Cube Numbers</a:t>
                      </a:r>
                      <a:endParaRPr lang="en-GB" sz="80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Cube Roots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6348522"/>
                  </a:ext>
                </a:extLst>
              </a:tr>
              <a:tr h="230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√1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8417795"/>
                  </a:ext>
                </a:extLst>
              </a:tr>
              <a:tr h="230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√8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982426"/>
                  </a:ext>
                </a:extLst>
              </a:tr>
              <a:tr h="203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√27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2900995"/>
                  </a:ext>
                </a:extLst>
              </a:tr>
              <a:tr h="230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GB" sz="900" b="1" baseline="30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√64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19620807"/>
                  </a:ext>
                </a:extLst>
              </a:tr>
              <a:tr h="230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GB" sz="900" b="1" baseline="300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√125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905"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10747634"/>
                  </a:ext>
                </a:extLst>
              </a:tr>
            </a:tbl>
          </a:graphicData>
        </a:graphic>
      </p:graphicFrame>
      <p:graphicFrame>
        <p:nvGraphicFramePr>
          <p:cNvPr id="142" name="Table 141">
            <a:extLst>
              <a:ext uri="{FF2B5EF4-FFF2-40B4-BE49-F238E27FC236}">
                <a16:creationId xmlns:a16="http://schemas.microsoft.com/office/drawing/2014/main" xmlns="" id="{92DB9BFB-E90D-494F-A07E-337928E88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38911"/>
              </p:ext>
            </p:extLst>
          </p:nvPr>
        </p:nvGraphicFramePr>
        <p:xfrm>
          <a:off x="5919296" y="4894648"/>
          <a:ext cx="2971668" cy="1574962"/>
        </p:xfrm>
        <a:graphic>
          <a:graphicData uri="http://schemas.openxmlformats.org/drawingml/2006/table">
            <a:tbl>
              <a:tblPr firstRow="1" firstCol="1" bandRow="1"/>
              <a:tblGrid>
                <a:gridCol w="672602">
                  <a:extLst>
                    <a:ext uri="{9D8B030D-6E8A-4147-A177-3AD203B41FA5}">
                      <a16:colId xmlns:a16="http://schemas.microsoft.com/office/drawing/2014/main" xmlns="" val="2075790423"/>
                    </a:ext>
                  </a:extLst>
                </a:gridCol>
                <a:gridCol w="2299066">
                  <a:extLst>
                    <a:ext uri="{9D8B030D-6E8A-4147-A177-3AD203B41FA5}">
                      <a16:colId xmlns:a16="http://schemas.microsoft.com/office/drawing/2014/main" xmlns="" val="3463831951"/>
                    </a:ext>
                  </a:extLst>
                </a:gridCol>
              </a:tblGrid>
              <a:tr h="200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Vocabulary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6990846"/>
                  </a:ext>
                </a:extLst>
              </a:tr>
              <a:tr h="306700">
                <a:tc>
                  <a:txBody>
                    <a:bodyPr/>
                    <a:lstStyle/>
                    <a:p>
                      <a:pPr marR="127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factors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numbers that you multiply together to get other numbers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7922065"/>
                  </a:ext>
                </a:extLst>
              </a:tr>
              <a:tr h="30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11430"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result of multiplying a number by an integer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4568137"/>
                  </a:ext>
                </a:extLst>
              </a:tr>
              <a:tr h="300595">
                <a:tc>
                  <a:txBody>
                    <a:bodyPr/>
                    <a:lstStyle/>
                    <a:p>
                      <a:pPr marR="635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HCF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8000"/>
                        </a:lnSpc>
                        <a:spcAft>
                          <a:spcPts val="1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Highest Common Factor </a:t>
                      </a:r>
                      <a:r>
                        <a:rPr lang="en-GB" sz="9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the largest factor shared by two or more numbers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50477129"/>
                  </a:ext>
                </a:extLst>
              </a:tr>
              <a:tr h="460050">
                <a:tc>
                  <a:txBody>
                    <a:bodyPr/>
                    <a:lstStyle/>
                    <a:p>
                      <a:pPr marR="2540"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LCM </a:t>
                      </a:r>
                      <a:endParaRPr lang="en-GB" sz="9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marR="26035"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Lowest Common Multiple </a:t>
                      </a:r>
                      <a:r>
                        <a:rPr lang="en-GB" sz="9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the smallest number that is a multiple of two or more numbers.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724513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A5F9264C-F59D-424B-903B-17B2DC029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978630"/>
              </p:ext>
            </p:extLst>
          </p:nvPr>
        </p:nvGraphicFramePr>
        <p:xfrm>
          <a:off x="186962" y="1113784"/>
          <a:ext cx="3306816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826">
                  <a:extLst>
                    <a:ext uri="{9D8B030D-6E8A-4147-A177-3AD203B41FA5}">
                      <a16:colId xmlns:a16="http://schemas.microsoft.com/office/drawing/2014/main" xmlns="" val="737415935"/>
                    </a:ext>
                  </a:extLst>
                </a:gridCol>
                <a:gridCol w="1153990">
                  <a:extLst>
                    <a:ext uri="{9D8B030D-6E8A-4147-A177-3AD203B41FA5}">
                      <a16:colId xmlns:a16="http://schemas.microsoft.com/office/drawing/2014/main" xmlns="" val="591507595"/>
                    </a:ext>
                  </a:extLst>
                </a:gridCol>
              </a:tblGrid>
              <a:tr h="1484250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One step equation, e.g.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Divide both sides by 4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US" sz="9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Two step equation, e.g.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Add 10 to both sides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Divide both sides by 6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Equations with brackets, e.g.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Remove the grouping symbols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Subtract 6 from both sides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Divide both side by 3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3x = 12</a:t>
                      </a:r>
                    </a:p>
                    <a:p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 = 4 </a:t>
                      </a:r>
                    </a:p>
                    <a:p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5y – 10 = 20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5y = 30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 = 6</a:t>
                      </a:r>
                    </a:p>
                    <a:p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4(x + 3) = 28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4x + 12 =28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4x = 16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 = 4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9375801"/>
                  </a:ext>
                </a:extLst>
              </a:tr>
            </a:tbl>
          </a:graphicData>
        </a:graphic>
      </p:graphicFrame>
      <p:pic>
        <p:nvPicPr>
          <p:cNvPr id="37" name="Picture 36" descr="A picture containing game, drawing&#10;&#10;Description automatically generated">
            <a:extLst>
              <a:ext uri="{FF2B5EF4-FFF2-40B4-BE49-F238E27FC236}">
                <a16:creationId xmlns:a16="http://schemas.microsoft.com/office/drawing/2014/main" xmlns="" id="{E919DFB3-1440-4B9E-9F6C-BDB198F759E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990" y="1209436"/>
            <a:ext cx="1796383" cy="1796383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B8D826A-9063-44E8-94BD-119E753A48C0}"/>
              </a:ext>
            </a:extLst>
          </p:cNvPr>
          <p:cNvGrpSpPr/>
          <p:nvPr/>
        </p:nvGrpSpPr>
        <p:grpSpPr>
          <a:xfrm>
            <a:off x="1146925" y="3467516"/>
            <a:ext cx="1481515" cy="974751"/>
            <a:chOff x="1160996" y="3390925"/>
            <a:chExt cx="1481515" cy="97475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91B1BB16-5445-4667-9FCB-75AE1923C2E3}"/>
                </a:ext>
              </a:extLst>
            </p:cNvPr>
            <p:cNvCxnSpPr>
              <a:cxnSpLocks/>
            </p:cNvCxnSpPr>
            <p:nvPr/>
          </p:nvCxnSpPr>
          <p:spPr>
            <a:xfrm>
              <a:off x="1476650" y="3390925"/>
              <a:ext cx="6159" cy="925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D81C09A5-01FA-4227-BABC-916FEF69DB94}"/>
                </a:ext>
              </a:extLst>
            </p:cNvPr>
            <p:cNvCxnSpPr>
              <a:cxnSpLocks/>
            </p:cNvCxnSpPr>
            <p:nvPr/>
          </p:nvCxnSpPr>
          <p:spPr>
            <a:xfrm>
              <a:off x="1476651" y="3392187"/>
              <a:ext cx="1165860" cy="92504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85FE4906-7386-40CC-A247-7DD862C002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0996" y="4315969"/>
              <a:ext cx="148151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D2D183A0-2CEE-41EB-BA61-3C631552C4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71851" y="3390925"/>
              <a:ext cx="304800" cy="92504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D7F2B5AA-B696-4E34-86E0-6875E26335CC}"/>
                </a:ext>
              </a:extLst>
            </p:cNvPr>
            <p:cNvSpPr/>
            <p:nvPr/>
          </p:nvSpPr>
          <p:spPr>
            <a:xfrm>
              <a:off x="1483685" y="4252359"/>
              <a:ext cx="72153" cy="655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1553480A-6716-4BC6-ACB9-3982301532BB}"/>
                </a:ext>
              </a:extLst>
            </p:cNvPr>
            <p:cNvSpPr txBox="1"/>
            <p:nvPr/>
          </p:nvSpPr>
          <p:spPr>
            <a:xfrm>
              <a:off x="1787451" y="4088677"/>
              <a:ext cx="120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accent2"/>
                  </a:solidFill>
                  <a:latin typeface="Century Gothic" panose="020B0502020202020204" pitchFamily="34" charset="0"/>
                </a:rPr>
                <a:t>b</a:t>
              </a:r>
              <a:endParaRPr lang="en-GB" sz="1200" b="1" dirty="0">
                <a:solidFill>
                  <a:schemeClr val="accent2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79AF1FE5-BE5A-40F8-B760-B2ED20F5154E}"/>
                </a:ext>
              </a:extLst>
            </p:cNvPr>
            <p:cNvSpPr txBox="1"/>
            <p:nvPr/>
          </p:nvSpPr>
          <p:spPr>
            <a:xfrm>
              <a:off x="1463452" y="3700864"/>
              <a:ext cx="1200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B0F0"/>
                  </a:solidFill>
                  <a:latin typeface="Century Gothic" panose="020B0502020202020204" pitchFamily="34" charset="0"/>
                </a:rPr>
                <a:t>h</a:t>
              </a:r>
              <a:endParaRPr lang="en-GB" sz="1200" b="1" dirty="0">
                <a:solidFill>
                  <a:srgbClr val="00B0F0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1E4D19E-07EF-4B3C-B257-D9E7E7060233}"/>
              </a:ext>
            </a:extLst>
          </p:cNvPr>
          <p:cNvSpPr txBox="1"/>
          <p:nvPr/>
        </p:nvSpPr>
        <p:spPr>
          <a:xfrm>
            <a:off x="1337909" y="3073962"/>
            <a:ext cx="4077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accent2"/>
                </a:solidFill>
                <a:latin typeface="Century Gothic" panose="020B0502020202020204" pitchFamily="34" charset="0"/>
              </a:rPr>
              <a:t>b</a:t>
            </a:r>
            <a:r>
              <a:rPr lang="en-US" sz="1000" dirty="0" err="1">
                <a:solidFill>
                  <a:srgbClr val="00B0F0"/>
                </a:solidFill>
                <a:latin typeface="Century Gothic" panose="020B0502020202020204" pitchFamily="34" charset="0"/>
              </a:rPr>
              <a:t>h</a:t>
            </a:r>
            <a:endParaRPr lang="en-GB" sz="1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BC6C1B9-1B1D-4956-B238-9B30AED6C2E9}"/>
              </a:ext>
            </a:extLst>
          </p:cNvPr>
          <p:cNvSpPr txBox="1"/>
          <p:nvPr/>
        </p:nvSpPr>
        <p:spPr>
          <a:xfrm rot="897638">
            <a:off x="4430007" y="1250755"/>
            <a:ext cx="13000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E6007E"/>
                </a:solidFill>
                <a:latin typeface="Century Gothic" panose="020B0502020202020204" pitchFamily="34" charset="0"/>
              </a:rPr>
              <a:t>tangent</a:t>
            </a:r>
            <a:endParaRPr lang="en-GB" sz="1000" b="1" dirty="0">
              <a:solidFill>
                <a:srgbClr val="E6007E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21D375C-2F83-4B26-B8A5-6CA214D44004}"/>
              </a:ext>
            </a:extLst>
          </p:cNvPr>
          <p:cNvSpPr txBox="1"/>
          <p:nvPr/>
        </p:nvSpPr>
        <p:spPr>
          <a:xfrm rot="2488799">
            <a:off x="4019538" y="1671741"/>
            <a:ext cx="6652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9FE3"/>
                </a:solidFill>
                <a:latin typeface="Century Gothic" panose="020B0502020202020204" pitchFamily="34" charset="0"/>
              </a:rPr>
              <a:t>radius</a:t>
            </a:r>
            <a:endParaRPr lang="en-GB" sz="1000" b="1" dirty="0">
              <a:solidFill>
                <a:srgbClr val="009FE3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5CDC49B-013E-492F-8DA5-CDADE0F4837F}"/>
              </a:ext>
            </a:extLst>
          </p:cNvPr>
          <p:cNvSpPr txBox="1"/>
          <p:nvPr/>
        </p:nvSpPr>
        <p:spPr>
          <a:xfrm>
            <a:off x="4002796" y="2053657"/>
            <a:ext cx="911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rgbClr val="3BA936"/>
                </a:solidFill>
                <a:latin typeface="Century Gothic" panose="020B0502020202020204" pitchFamily="34" charset="0"/>
              </a:rPr>
              <a:t>diameter</a:t>
            </a:r>
            <a:endParaRPr lang="en-GB" sz="1000" b="1" dirty="0">
              <a:solidFill>
                <a:srgbClr val="3BA936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7874221B-E1D4-4F40-BDBC-E5F1B9643C32}"/>
              </a:ext>
            </a:extLst>
          </p:cNvPr>
          <p:cNvSpPr txBox="1"/>
          <p:nvPr/>
        </p:nvSpPr>
        <p:spPr>
          <a:xfrm rot="18752347">
            <a:off x="4253300" y="2478795"/>
            <a:ext cx="911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rgbClr val="E20612"/>
                </a:solidFill>
                <a:latin typeface="Century Gothic" panose="020B0502020202020204" pitchFamily="34" charset="0"/>
              </a:rPr>
              <a:t>chord</a:t>
            </a:r>
            <a:endParaRPr lang="en-GB" sz="1000" b="1" dirty="0">
              <a:solidFill>
                <a:srgbClr val="E20612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FB0BEC8A-7178-4C50-909D-988886B46DCB}"/>
              </a:ext>
            </a:extLst>
          </p:cNvPr>
          <p:cNvSpPr txBox="1"/>
          <p:nvPr/>
        </p:nvSpPr>
        <p:spPr>
          <a:xfrm>
            <a:off x="4303085" y="1768875"/>
            <a:ext cx="911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sector</a:t>
            </a:r>
            <a:endParaRPr lang="en-GB" sz="1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5EBF5FF4-20E1-427B-A3F3-D08488CB3F82}"/>
              </a:ext>
            </a:extLst>
          </p:cNvPr>
          <p:cNvSpPr txBox="1"/>
          <p:nvPr/>
        </p:nvSpPr>
        <p:spPr>
          <a:xfrm rot="2700000">
            <a:off x="3467599" y="2220064"/>
            <a:ext cx="911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arc</a:t>
            </a:r>
            <a:endParaRPr lang="en-GB" sz="1000" b="1" dirty="0">
              <a:solidFill>
                <a:schemeClr val="accent4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7332333E-47E5-4BEA-8BC5-6DA1D751783C}"/>
              </a:ext>
            </a:extLst>
          </p:cNvPr>
          <p:cNvSpPr txBox="1"/>
          <p:nvPr/>
        </p:nvSpPr>
        <p:spPr>
          <a:xfrm rot="18752347">
            <a:off x="4500341" y="2459764"/>
            <a:ext cx="911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segment</a:t>
            </a:r>
            <a:endParaRPr lang="en-GB" sz="1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9F338145-1348-421C-BA3D-D4419C04DC9B}"/>
              </a:ext>
            </a:extLst>
          </p:cNvPr>
          <p:cNvSpPr txBox="1"/>
          <p:nvPr/>
        </p:nvSpPr>
        <p:spPr>
          <a:xfrm>
            <a:off x="4149849" y="2791100"/>
            <a:ext cx="1309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662484"/>
                </a:solidFill>
                <a:latin typeface="Century Gothic" panose="020B0502020202020204" pitchFamily="34" charset="0"/>
              </a:rPr>
              <a:t>circumference</a:t>
            </a:r>
            <a:endParaRPr lang="en-GB" sz="1000" dirty="0">
              <a:solidFill>
                <a:srgbClr val="662484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F60DB267-9DFA-493D-A466-3EEFDAE464D5}"/>
              </a:ext>
            </a:extLst>
          </p:cNvPr>
          <p:cNvGrpSpPr/>
          <p:nvPr/>
        </p:nvGrpSpPr>
        <p:grpSpPr>
          <a:xfrm>
            <a:off x="5482520" y="938747"/>
            <a:ext cx="1999494" cy="1218110"/>
            <a:chOff x="5478780" y="940445"/>
            <a:chExt cx="1637658" cy="997676"/>
          </a:xfrm>
        </p:grpSpPr>
        <p:sp>
          <p:nvSpPr>
            <p:cNvPr id="44" name="Arc 43">
              <a:extLst>
                <a:ext uri="{FF2B5EF4-FFF2-40B4-BE49-F238E27FC236}">
                  <a16:creationId xmlns:a16="http://schemas.microsoft.com/office/drawing/2014/main" xmlns="" id="{94BE175D-05AA-48FF-9ED1-4DCC6E87C637}"/>
                </a:ext>
              </a:extLst>
            </p:cNvPr>
            <p:cNvSpPr/>
            <p:nvPr/>
          </p:nvSpPr>
          <p:spPr>
            <a:xfrm rot="6579924">
              <a:off x="5663909" y="934847"/>
              <a:ext cx="377065" cy="388261"/>
            </a:xfrm>
            <a:prstGeom prst="arc">
              <a:avLst>
                <a:gd name="adj1" fmla="val 17192466"/>
                <a:gd name="adj2" fmla="val 0"/>
              </a:avLst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" name="Arc 44">
              <a:extLst>
                <a:ext uri="{FF2B5EF4-FFF2-40B4-BE49-F238E27FC236}">
                  <a16:creationId xmlns:a16="http://schemas.microsoft.com/office/drawing/2014/main" xmlns="" id="{4847C6AC-2A6D-4B2C-86DA-1998CECBB1B7}"/>
                </a:ext>
              </a:extLst>
            </p:cNvPr>
            <p:cNvSpPr/>
            <p:nvPr/>
          </p:nvSpPr>
          <p:spPr>
            <a:xfrm rot="12380962">
              <a:off x="6514917" y="1484627"/>
              <a:ext cx="377065" cy="388261"/>
            </a:xfrm>
            <a:prstGeom prst="arc">
              <a:avLst>
                <a:gd name="adj1" fmla="val 19056228"/>
                <a:gd name="adj2" fmla="val 0"/>
              </a:avLst>
            </a:prstGeom>
            <a:ln w="127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Arc 45">
              <a:extLst>
                <a:ext uri="{FF2B5EF4-FFF2-40B4-BE49-F238E27FC236}">
                  <a16:creationId xmlns:a16="http://schemas.microsoft.com/office/drawing/2014/main" xmlns="" id="{DB23BC4E-1B53-4E6C-962E-468823EC00A1}"/>
                </a:ext>
              </a:extLst>
            </p:cNvPr>
            <p:cNvSpPr/>
            <p:nvPr/>
          </p:nvSpPr>
          <p:spPr>
            <a:xfrm rot="21373916">
              <a:off x="5478780" y="1549860"/>
              <a:ext cx="377065" cy="388261"/>
            </a:xfrm>
            <a:prstGeom prst="arc">
              <a:avLst>
                <a:gd name="adj1" fmla="val 17192466"/>
                <a:gd name="adj2" fmla="val 0"/>
              </a:avLst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xmlns="" id="{CCAAE61B-CB18-4D6B-A203-C8F159E54F57}"/>
                </a:ext>
              </a:extLst>
            </p:cNvPr>
            <p:cNvGrpSpPr/>
            <p:nvPr/>
          </p:nvGrpSpPr>
          <p:grpSpPr>
            <a:xfrm>
              <a:off x="5625226" y="1087312"/>
              <a:ext cx="1491212" cy="684359"/>
              <a:chOff x="5625226" y="1087312"/>
              <a:chExt cx="1491212" cy="684359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C184C0BE-9E2D-4CF2-BC9A-5F4DAB74DF20}"/>
                  </a:ext>
                </a:extLst>
              </p:cNvPr>
              <p:cNvSpPr txBox="1"/>
              <p:nvPr/>
            </p:nvSpPr>
            <p:spPr>
              <a:xfrm rot="20492198">
                <a:off x="5748570" y="1087312"/>
                <a:ext cx="665236" cy="189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c</a:t>
                </a:r>
                <a:r>
                  <a:rPr lang="en-GB" sz="900" b="1" i="0" dirty="0">
                    <a:solidFill>
                      <a:srgbClr val="00B0F0"/>
                    </a:solidFill>
                    <a:effectLst/>
                    <a:latin typeface="arial" panose="020B0604020202020204" pitchFamily="34" charset="0"/>
                  </a:rPr>
                  <a:t>°</a:t>
                </a:r>
                <a:endParaRPr lang="en-GB" sz="900" b="1" dirty="0">
                  <a:solidFill>
                    <a:srgbClr val="00B0F0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xmlns="" id="{968950B9-4918-4491-9542-10CC8BFDECB7}"/>
                  </a:ext>
                </a:extLst>
              </p:cNvPr>
              <p:cNvGrpSpPr/>
              <p:nvPr/>
            </p:nvGrpSpPr>
            <p:grpSpPr>
              <a:xfrm>
                <a:off x="5625226" y="1130592"/>
                <a:ext cx="1127392" cy="607943"/>
                <a:chOff x="5625226" y="1130592"/>
                <a:chExt cx="1127392" cy="607943"/>
              </a:xfrm>
            </p:grpSpPr>
            <p:sp>
              <p:nvSpPr>
                <p:cNvPr id="43" name="Right Triangle 42">
                  <a:extLst>
                    <a:ext uri="{FF2B5EF4-FFF2-40B4-BE49-F238E27FC236}">
                      <a16:creationId xmlns:a16="http://schemas.microsoft.com/office/drawing/2014/main" xmlns="" id="{59012879-542E-4853-BF25-BE3587BC087B}"/>
                    </a:ext>
                  </a:extLst>
                </p:cNvPr>
                <p:cNvSpPr/>
                <p:nvPr/>
              </p:nvSpPr>
              <p:spPr>
                <a:xfrm>
                  <a:off x="5648216" y="1130592"/>
                  <a:ext cx="1104402" cy="592583"/>
                </a:xfrm>
                <a:custGeom>
                  <a:avLst/>
                  <a:gdLst>
                    <a:gd name="connsiteX0" fmla="*/ 0 w 1104402"/>
                    <a:gd name="connsiteY0" fmla="*/ 586233 h 586233"/>
                    <a:gd name="connsiteX1" fmla="*/ 0 w 1104402"/>
                    <a:gd name="connsiteY1" fmla="*/ 0 h 586233"/>
                    <a:gd name="connsiteX2" fmla="*/ 1104402 w 1104402"/>
                    <a:gd name="connsiteY2" fmla="*/ 586233 h 586233"/>
                    <a:gd name="connsiteX3" fmla="*/ 0 w 1104402"/>
                    <a:gd name="connsiteY3" fmla="*/ 586233 h 586233"/>
                    <a:gd name="connsiteX0" fmla="*/ 0 w 1104402"/>
                    <a:gd name="connsiteY0" fmla="*/ 592583 h 592583"/>
                    <a:gd name="connsiteX1" fmla="*/ 190500 w 1104402"/>
                    <a:gd name="connsiteY1" fmla="*/ 0 h 592583"/>
                    <a:gd name="connsiteX2" fmla="*/ 1104402 w 1104402"/>
                    <a:gd name="connsiteY2" fmla="*/ 592583 h 592583"/>
                    <a:gd name="connsiteX3" fmla="*/ 0 w 1104402"/>
                    <a:gd name="connsiteY3" fmla="*/ 592583 h 5925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04402" h="592583">
                      <a:moveTo>
                        <a:pt x="0" y="592583"/>
                      </a:moveTo>
                      <a:lnTo>
                        <a:pt x="190500" y="0"/>
                      </a:lnTo>
                      <a:lnTo>
                        <a:pt x="1104402" y="592583"/>
                      </a:lnTo>
                      <a:lnTo>
                        <a:pt x="0" y="592583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xmlns="" id="{D554626F-BF60-40A7-92B8-752106AEFC36}"/>
                    </a:ext>
                  </a:extLst>
                </p:cNvPr>
                <p:cNvSpPr txBox="1"/>
                <p:nvPr/>
              </p:nvSpPr>
              <p:spPr>
                <a:xfrm>
                  <a:off x="5625226" y="1549475"/>
                  <a:ext cx="665236" cy="1890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b="1" dirty="0">
                      <a:solidFill>
                        <a:schemeClr val="accent2"/>
                      </a:solidFill>
                      <a:latin typeface="Century Gothic" panose="020B0502020202020204" pitchFamily="34" charset="0"/>
                    </a:rPr>
                    <a:t>a</a:t>
                  </a:r>
                  <a:r>
                    <a:rPr lang="en-GB" sz="900" b="1" i="0" dirty="0">
                      <a:solidFill>
                        <a:schemeClr val="accent2"/>
                      </a:solidFill>
                      <a:effectLst/>
                      <a:latin typeface="arial" panose="020B0604020202020204" pitchFamily="34" charset="0"/>
                    </a:rPr>
                    <a:t>°</a:t>
                  </a:r>
                  <a:endParaRPr lang="en-GB" sz="900" b="1" dirty="0">
                    <a:solidFill>
                      <a:schemeClr val="accent2"/>
                    </a:solidFill>
                    <a:latin typeface="Century Gothic" panose="020B0502020202020204" pitchFamily="34" charset="0"/>
                  </a:endParaRPr>
                </a:p>
              </p:txBody>
            </p:sp>
          </p:grp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xmlns="" id="{A7DF6824-018B-40E1-B3DE-C87E256A416A}"/>
                  </a:ext>
                </a:extLst>
              </p:cNvPr>
              <p:cNvSpPr txBox="1"/>
              <p:nvPr/>
            </p:nvSpPr>
            <p:spPr>
              <a:xfrm>
                <a:off x="6451202" y="1582611"/>
                <a:ext cx="665236" cy="189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i="0" dirty="0">
                    <a:solidFill>
                      <a:srgbClr val="FF3399"/>
                    </a:solidFill>
                    <a:effectLst/>
                    <a:latin typeface="Century Gothic" panose="020B0502020202020204" pitchFamily="34" charset="0"/>
                  </a:rPr>
                  <a:t>b</a:t>
                </a:r>
                <a:r>
                  <a:rPr lang="en-GB" sz="900" b="1" i="0" dirty="0">
                    <a:solidFill>
                      <a:srgbClr val="FF3399"/>
                    </a:solidFill>
                    <a:effectLst/>
                    <a:latin typeface="arial" panose="020B0604020202020204" pitchFamily="34" charset="0"/>
                  </a:rPr>
                  <a:t>°</a:t>
                </a:r>
                <a:endParaRPr lang="en-GB" sz="900" b="1" dirty="0">
                  <a:solidFill>
                    <a:srgbClr val="FF3399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9E28F6E8-5B09-43ED-AF87-38AC59925585}"/>
              </a:ext>
            </a:extLst>
          </p:cNvPr>
          <p:cNvGrpSpPr/>
          <p:nvPr/>
        </p:nvGrpSpPr>
        <p:grpSpPr>
          <a:xfrm>
            <a:off x="5498868" y="1863053"/>
            <a:ext cx="1868935" cy="1217029"/>
            <a:chOff x="5478780" y="871867"/>
            <a:chExt cx="1637397" cy="1066254"/>
          </a:xfrm>
        </p:grpSpPr>
        <p:sp>
          <p:nvSpPr>
            <p:cNvPr id="87" name="Arc 86">
              <a:extLst>
                <a:ext uri="{FF2B5EF4-FFF2-40B4-BE49-F238E27FC236}">
                  <a16:creationId xmlns:a16="http://schemas.microsoft.com/office/drawing/2014/main" xmlns="" id="{7D0E5C58-B734-45D7-A158-E29380696529}"/>
                </a:ext>
              </a:extLst>
            </p:cNvPr>
            <p:cNvSpPr/>
            <p:nvPr/>
          </p:nvSpPr>
          <p:spPr>
            <a:xfrm rot="7962967">
              <a:off x="6220627" y="866269"/>
              <a:ext cx="377065" cy="388261"/>
            </a:xfrm>
            <a:prstGeom prst="arc">
              <a:avLst>
                <a:gd name="adj1" fmla="val 17470639"/>
                <a:gd name="adj2" fmla="val 0"/>
              </a:avLst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Arc 87">
              <a:extLst>
                <a:ext uri="{FF2B5EF4-FFF2-40B4-BE49-F238E27FC236}">
                  <a16:creationId xmlns:a16="http://schemas.microsoft.com/office/drawing/2014/main" xmlns="" id="{B01E7583-B9F8-492D-9EC8-DC2C3D1FBD47}"/>
                </a:ext>
              </a:extLst>
            </p:cNvPr>
            <p:cNvSpPr/>
            <p:nvPr/>
          </p:nvSpPr>
          <p:spPr>
            <a:xfrm rot="12380962">
              <a:off x="6514917" y="1484627"/>
              <a:ext cx="377065" cy="388261"/>
            </a:xfrm>
            <a:prstGeom prst="arc">
              <a:avLst>
                <a:gd name="adj1" fmla="val 19056228"/>
                <a:gd name="adj2" fmla="val 2362963"/>
              </a:avLst>
            </a:prstGeom>
            <a:ln w="12700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9" name="Arc 88">
              <a:extLst>
                <a:ext uri="{FF2B5EF4-FFF2-40B4-BE49-F238E27FC236}">
                  <a16:creationId xmlns:a16="http://schemas.microsoft.com/office/drawing/2014/main" xmlns="" id="{5C8529FE-B946-46E2-A96D-38D785EB303D}"/>
                </a:ext>
              </a:extLst>
            </p:cNvPr>
            <p:cNvSpPr/>
            <p:nvPr/>
          </p:nvSpPr>
          <p:spPr>
            <a:xfrm rot="21373916">
              <a:off x="5478780" y="1549860"/>
              <a:ext cx="377065" cy="388261"/>
            </a:xfrm>
            <a:prstGeom prst="arc">
              <a:avLst>
                <a:gd name="adj1" fmla="val 18926379"/>
                <a:gd name="adj2" fmla="val 0"/>
              </a:avLst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xmlns="" id="{6BECE801-8FA4-43AF-948D-357102E72BCE}"/>
                </a:ext>
              </a:extLst>
            </p:cNvPr>
            <p:cNvGrpSpPr/>
            <p:nvPr/>
          </p:nvGrpSpPr>
          <p:grpSpPr>
            <a:xfrm>
              <a:off x="5648216" y="1078736"/>
              <a:ext cx="1467961" cy="678172"/>
              <a:chOff x="5648216" y="1078736"/>
              <a:chExt cx="1467961" cy="678172"/>
            </a:xfrm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xmlns="" id="{B6AC93A1-4D3C-4018-A680-23FAB4AE1C49}"/>
                  </a:ext>
                </a:extLst>
              </p:cNvPr>
              <p:cNvSpPr txBox="1"/>
              <p:nvPr/>
            </p:nvSpPr>
            <p:spPr>
              <a:xfrm>
                <a:off x="6237767" y="1078736"/>
                <a:ext cx="665236" cy="202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solidFill>
                      <a:srgbClr val="00B0F0"/>
                    </a:solidFill>
                    <a:latin typeface="Century Gothic" panose="020B0502020202020204" pitchFamily="34" charset="0"/>
                  </a:rPr>
                  <a:t>c</a:t>
                </a:r>
                <a:r>
                  <a:rPr lang="en-GB" sz="900" b="1" i="0" dirty="0">
                    <a:solidFill>
                      <a:srgbClr val="00B0F0"/>
                    </a:solidFill>
                    <a:effectLst/>
                    <a:latin typeface="arial" panose="020B0604020202020204" pitchFamily="34" charset="0"/>
                  </a:rPr>
                  <a:t>°</a:t>
                </a:r>
                <a:endParaRPr lang="en-GB" sz="900" b="1" dirty="0">
                  <a:solidFill>
                    <a:srgbClr val="00B0F0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xmlns="" id="{0A6C5A1F-F6E7-4A9C-8788-845EECE69AF4}"/>
                  </a:ext>
                </a:extLst>
              </p:cNvPr>
              <p:cNvGrpSpPr/>
              <p:nvPr/>
            </p:nvGrpSpPr>
            <p:grpSpPr>
              <a:xfrm>
                <a:off x="5648216" y="1086142"/>
                <a:ext cx="1104402" cy="644439"/>
                <a:chOff x="5648216" y="1086142"/>
                <a:chExt cx="1104402" cy="644439"/>
              </a:xfrm>
            </p:grpSpPr>
            <p:sp>
              <p:nvSpPr>
                <p:cNvPr id="94" name="Right Triangle 42">
                  <a:extLst>
                    <a:ext uri="{FF2B5EF4-FFF2-40B4-BE49-F238E27FC236}">
                      <a16:creationId xmlns:a16="http://schemas.microsoft.com/office/drawing/2014/main" xmlns="" id="{FB2345D9-B7CA-45DB-8C97-524C6C4E2972}"/>
                    </a:ext>
                  </a:extLst>
                </p:cNvPr>
                <p:cNvSpPr/>
                <p:nvPr/>
              </p:nvSpPr>
              <p:spPr>
                <a:xfrm>
                  <a:off x="5648216" y="1086142"/>
                  <a:ext cx="1104402" cy="637033"/>
                </a:xfrm>
                <a:custGeom>
                  <a:avLst/>
                  <a:gdLst>
                    <a:gd name="connsiteX0" fmla="*/ 0 w 1104402"/>
                    <a:gd name="connsiteY0" fmla="*/ 586233 h 586233"/>
                    <a:gd name="connsiteX1" fmla="*/ 0 w 1104402"/>
                    <a:gd name="connsiteY1" fmla="*/ 0 h 586233"/>
                    <a:gd name="connsiteX2" fmla="*/ 1104402 w 1104402"/>
                    <a:gd name="connsiteY2" fmla="*/ 586233 h 586233"/>
                    <a:gd name="connsiteX3" fmla="*/ 0 w 1104402"/>
                    <a:gd name="connsiteY3" fmla="*/ 586233 h 586233"/>
                    <a:gd name="connsiteX0" fmla="*/ 0 w 1104402"/>
                    <a:gd name="connsiteY0" fmla="*/ 592583 h 592583"/>
                    <a:gd name="connsiteX1" fmla="*/ 190500 w 1104402"/>
                    <a:gd name="connsiteY1" fmla="*/ 0 h 592583"/>
                    <a:gd name="connsiteX2" fmla="*/ 1104402 w 1104402"/>
                    <a:gd name="connsiteY2" fmla="*/ 592583 h 592583"/>
                    <a:gd name="connsiteX3" fmla="*/ 0 w 1104402"/>
                    <a:gd name="connsiteY3" fmla="*/ 592583 h 592583"/>
                    <a:gd name="connsiteX0" fmla="*/ 0 w 1104402"/>
                    <a:gd name="connsiteY0" fmla="*/ 637033 h 637033"/>
                    <a:gd name="connsiteX1" fmla="*/ 758825 w 1104402"/>
                    <a:gd name="connsiteY1" fmla="*/ 0 h 637033"/>
                    <a:gd name="connsiteX2" fmla="*/ 1104402 w 1104402"/>
                    <a:gd name="connsiteY2" fmla="*/ 637033 h 637033"/>
                    <a:gd name="connsiteX3" fmla="*/ 0 w 1104402"/>
                    <a:gd name="connsiteY3" fmla="*/ 637033 h 6370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04402" h="637033">
                      <a:moveTo>
                        <a:pt x="0" y="637033"/>
                      </a:moveTo>
                      <a:lnTo>
                        <a:pt x="758825" y="0"/>
                      </a:lnTo>
                      <a:lnTo>
                        <a:pt x="1104402" y="637033"/>
                      </a:lnTo>
                      <a:lnTo>
                        <a:pt x="0" y="637033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xmlns="" id="{0CAC3DF2-E0BF-4A96-8F9C-455E59AD010D}"/>
                    </a:ext>
                  </a:extLst>
                </p:cNvPr>
                <p:cNvSpPr txBox="1"/>
                <p:nvPr/>
              </p:nvSpPr>
              <p:spPr>
                <a:xfrm>
                  <a:off x="5791137" y="1528346"/>
                  <a:ext cx="665236" cy="2022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b="1" dirty="0">
                      <a:solidFill>
                        <a:schemeClr val="accent2"/>
                      </a:solidFill>
                      <a:latin typeface="Century Gothic" panose="020B0502020202020204" pitchFamily="34" charset="0"/>
                    </a:rPr>
                    <a:t>38</a:t>
                  </a:r>
                  <a:r>
                    <a:rPr lang="en-GB" sz="900" b="1" i="0" dirty="0">
                      <a:solidFill>
                        <a:schemeClr val="accent2"/>
                      </a:solidFill>
                      <a:effectLst/>
                      <a:latin typeface="arial" panose="020B0604020202020204" pitchFamily="34" charset="0"/>
                    </a:rPr>
                    <a:t>°</a:t>
                  </a:r>
                  <a:endParaRPr lang="en-GB" sz="900" b="1" dirty="0">
                    <a:solidFill>
                      <a:schemeClr val="accent2"/>
                    </a:solidFill>
                    <a:latin typeface="Century Gothic" panose="020B0502020202020204" pitchFamily="34" charset="0"/>
                  </a:endParaRPr>
                </a:p>
              </p:txBody>
            </p:sp>
          </p:grp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xmlns="" id="{BBAB575E-DC64-4DC6-8527-5068BE943DE4}"/>
                  </a:ext>
                </a:extLst>
              </p:cNvPr>
              <p:cNvSpPr txBox="1"/>
              <p:nvPr/>
            </p:nvSpPr>
            <p:spPr>
              <a:xfrm>
                <a:off x="6450941" y="1554673"/>
                <a:ext cx="665236" cy="202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i="0" dirty="0">
                    <a:solidFill>
                      <a:srgbClr val="FF3399"/>
                    </a:solidFill>
                    <a:effectLst/>
                    <a:latin typeface="Century Gothic" panose="020B0502020202020204" pitchFamily="34" charset="0"/>
                  </a:rPr>
                  <a:t>48</a:t>
                </a:r>
                <a:r>
                  <a:rPr lang="en-GB" sz="900" b="1" i="0" dirty="0">
                    <a:solidFill>
                      <a:srgbClr val="FF3399"/>
                    </a:solidFill>
                    <a:effectLst/>
                    <a:latin typeface="arial" panose="020B0604020202020204" pitchFamily="34" charset="0"/>
                  </a:rPr>
                  <a:t>°</a:t>
                </a:r>
                <a:endParaRPr lang="en-GB" sz="900" b="1" dirty="0">
                  <a:solidFill>
                    <a:srgbClr val="FF3399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65595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5064</TotalTime>
  <Words>735</Words>
  <Application>Microsoft Office PowerPoint</Application>
  <PresentationFormat>On-screen Show (4:3)</PresentationFormat>
  <Paragraphs>433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Cambria Math</vt:lpstr>
      <vt:lpstr>Century Gothic</vt:lpstr>
      <vt:lpstr>Times New Roman</vt:lpstr>
      <vt:lpstr>1_Office Theme</vt:lpstr>
      <vt:lpstr>Year 6: Maths Knowledge Mat</vt:lpstr>
      <vt:lpstr>Year 6: Maths Knowledge Mat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1: Maths Knowledge Mat</dc:title>
  <dc:creator>Tim Nelson</dc:creator>
  <cp:lastModifiedBy>Jones, Zoe</cp:lastModifiedBy>
  <cp:revision>144</cp:revision>
  <cp:lastPrinted>2020-08-10T12:45:05Z</cp:lastPrinted>
  <dcterms:created xsi:type="dcterms:W3CDTF">2020-08-10T08:29:47Z</dcterms:created>
  <dcterms:modified xsi:type="dcterms:W3CDTF">2020-09-22T14:04:11Z</dcterms:modified>
</cp:coreProperties>
</file>