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1759" r:id="rId2"/>
    <p:sldId id="1760" r:id="rId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CC0099"/>
    <a:srgbClr val="1B75BC"/>
    <a:srgbClr val="7FC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5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AF2772-3214-4651-9851-95942B2F8403}" type="datetimeFigureOut">
              <a:rPr lang="en-GB" smtClean="0"/>
              <a:t>22/09/2020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4EFF03-9A03-4AFE-AF02-31F85F24105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0877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dirty="0">
              <a:latin typeface="Calibri" panose="020F0502020204030204" pitchFamily="34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>
            <a:lvl1pPr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BDDF74-B4F6-40FB-A546-784D32949468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4608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dirty="0">
              <a:latin typeface="Calibri" panose="020F0502020204030204" pitchFamily="34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>
            <a:lvl1pPr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BDDF74-B4F6-40FB-A546-784D32949468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7899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F6E71-F28E-4A4D-8F6E-08086644DBA4}" type="datetime1">
              <a:rPr lang="en-US"/>
              <a:pPr>
                <a:defRPr/>
              </a:pPr>
              <a:t>9/22/2020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377DA-A267-4647-81C6-C466F7142076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43358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9800" y="6445250"/>
            <a:ext cx="5842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1"/>
          <p:cNvSpPr txBox="1">
            <a:spLocks/>
          </p:cNvSpPr>
          <p:nvPr userDrawn="1"/>
        </p:nvSpPr>
        <p:spPr>
          <a:xfrm>
            <a:off x="3044825" y="6491288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="ctr" anchorCtr="1"/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7800-02E1-4CC2-842C-5DD9EF076BD8}" type="datetime1">
              <a:rPr lang="en-US"/>
              <a:pPr>
                <a:defRPr/>
              </a:pPr>
              <a:t>9/22/2020</a:t>
            </a:fld>
            <a:endParaRPr dirty="0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A453-0036-4CA1-AAD5-3FEF21499C5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05249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5D77DB5-6A83-421E-87BA-90BC53525E43}" type="datetime1">
              <a:rPr lang="en-US"/>
              <a:pPr>
                <a:defRPr/>
              </a:pPr>
              <a:t>9/22/2020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16442C7D-46E7-460A-A6DD-F655CDEAA14A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5131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ransition spd="slow"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644525" y="179388"/>
            <a:ext cx="7886700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32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Year 5: Maths Knowledge Mat</a:t>
            </a:r>
          </a:p>
        </p:txBody>
      </p:sp>
      <p:graphicFrame>
        <p:nvGraphicFramePr>
          <p:cNvPr id="86" name="Table 35">
            <a:extLst>
              <a:ext uri="{FF2B5EF4-FFF2-40B4-BE49-F238E27FC236}">
                <a16:creationId xmlns:a16="http://schemas.microsoft.com/office/drawing/2014/main" xmlns="" id="{9EB1BC0D-9555-412C-8A9D-3EBBB79CED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038413"/>
              </p:ext>
            </p:extLst>
          </p:nvPr>
        </p:nvGraphicFramePr>
        <p:xfrm>
          <a:off x="5127392" y="4388865"/>
          <a:ext cx="3859570" cy="2065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9785">
                  <a:extLst>
                    <a:ext uri="{9D8B030D-6E8A-4147-A177-3AD203B41FA5}">
                      <a16:colId xmlns:a16="http://schemas.microsoft.com/office/drawing/2014/main" xmlns="" val="389823572"/>
                    </a:ext>
                  </a:extLst>
                </a:gridCol>
                <a:gridCol w="1929785">
                  <a:extLst>
                    <a:ext uri="{9D8B030D-6E8A-4147-A177-3AD203B41FA5}">
                      <a16:colId xmlns:a16="http://schemas.microsoft.com/office/drawing/2014/main" xmlns="" val="281352253"/>
                    </a:ext>
                  </a:extLst>
                </a:gridCol>
              </a:tblGrid>
              <a:tr h="289155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Square and cubed numbers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accent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18216046"/>
                  </a:ext>
                </a:extLst>
              </a:tr>
              <a:tr h="1775969"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r>
                        <a:rPr lang="en-GB" sz="1100" b="0" i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² = 1 x 1 = 1</a:t>
                      </a:r>
                    </a:p>
                    <a:p>
                      <a:r>
                        <a:rPr lang="en-GB" sz="1100" b="0" i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2² = 2 x 2 = 4</a:t>
                      </a:r>
                    </a:p>
                    <a:p>
                      <a:r>
                        <a:rPr lang="en-GB" sz="1100" b="0" i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3² = 3 x 3 = 9 </a:t>
                      </a:r>
                    </a:p>
                    <a:p>
                      <a:r>
                        <a:rPr lang="en-GB" sz="1100" b="0" i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4² = 4 x 4 = 16</a:t>
                      </a:r>
                    </a:p>
                    <a:p>
                      <a:r>
                        <a:rPr lang="en-GB" sz="1100" b="0" i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5² = 5 x 5 = 25</a:t>
                      </a:r>
                    </a:p>
                    <a:p>
                      <a:r>
                        <a:rPr lang="en-GB" sz="1100" b="0" i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6² = 6 x 6 = 36</a:t>
                      </a:r>
                    </a:p>
                    <a:p>
                      <a:r>
                        <a:rPr lang="en-GB" sz="1100" b="0" i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7² = 7 x 7 = 49</a:t>
                      </a:r>
                    </a:p>
                    <a:p>
                      <a:r>
                        <a:rPr lang="en-GB" sz="1100" b="0" i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8² = 8 x 8 = 64</a:t>
                      </a:r>
                    </a:p>
                    <a:p>
                      <a:r>
                        <a:rPr lang="en-GB" sz="1100" b="0" i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9² = 9 x 9 = 81</a:t>
                      </a:r>
                    </a:p>
                    <a:p>
                      <a:r>
                        <a:rPr lang="en-GB" sz="1100" b="0" i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10² = 10 x 10 = 100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sz="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8873559"/>
                  </a:ext>
                </a:extLst>
              </a:tr>
            </a:tbl>
          </a:graphicData>
        </a:graphic>
      </p:graphicFrame>
      <p:graphicFrame>
        <p:nvGraphicFramePr>
          <p:cNvPr id="80" name="Table 35">
            <a:extLst>
              <a:ext uri="{FF2B5EF4-FFF2-40B4-BE49-F238E27FC236}">
                <a16:creationId xmlns:a16="http://schemas.microsoft.com/office/drawing/2014/main" xmlns="" id="{DDFBB38F-1A01-48D1-ABEF-9FC99E8D91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012550"/>
              </p:ext>
            </p:extLst>
          </p:nvPr>
        </p:nvGraphicFramePr>
        <p:xfrm>
          <a:off x="5126202" y="662674"/>
          <a:ext cx="2236624" cy="18506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6624">
                  <a:extLst>
                    <a:ext uri="{9D8B030D-6E8A-4147-A177-3AD203B41FA5}">
                      <a16:colId xmlns:a16="http://schemas.microsoft.com/office/drawing/2014/main" xmlns="" val="389823572"/>
                    </a:ext>
                  </a:extLst>
                </a:gridCol>
              </a:tblGrid>
              <a:tr h="250792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Prime Numbers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8216046"/>
                  </a:ext>
                </a:extLst>
              </a:tr>
              <a:tr h="1591609">
                <a:tc>
                  <a:txBody>
                    <a:bodyPr/>
                    <a:lstStyle/>
                    <a:p>
                      <a:endParaRPr lang="en-GB" sz="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8873559"/>
                  </a:ext>
                </a:extLst>
              </a:tr>
            </a:tbl>
          </a:graphicData>
        </a:graphic>
      </p:graphicFrame>
      <p:graphicFrame>
        <p:nvGraphicFramePr>
          <p:cNvPr id="35" name="Table 35">
            <a:extLst>
              <a:ext uri="{FF2B5EF4-FFF2-40B4-BE49-F238E27FC236}">
                <a16:creationId xmlns:a16="http://schemas.microsoft.com/office/drawing/2014/main" xmlns="" id="{EFBDFF16-1386-4114-8A8F-BDF0C8DD04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3995424"/>
              </p:ext>
            </p:extLst>
          </p:nvPr>
        </p:nvGraphicFramePr>
        <p:xfrm>
          <a:off x="157037" y="662676"/>
          <a:ext cx="2635534" cy="2117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5534">
                  <a:extLst>
                    <a:ext uri="{9D8B030D-6E8A-4147-A177-3AD203B41FA5}">
                      <a16:colId xmlns:a16="http://schemas.microsoft.com/office/drawing/2014/main" xmlns="" val="389823572"/>
                    </a:ext>
                  </a:extLst>
                </a:gridCol>
              </a:tblGrid>
              <a:tr h="250581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Rounding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8216046"/>
                  </a:ext>
                </a:extLst>
              </a:tr>
              <a:tr h="1031805">
                <a:tc>
                  <a:txBody>
                    <a:bodyPr/>
                    <a:lstStyle/>
                    <a:p>
                      <a:endParaRPr lang="en-GB" sz="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78,543</a:t>
                      </a:r>
                    </a:p>
                    <a:p>
                      <a:endParaRPr lang="en-GB" sz="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To the 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nearest 10 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is                 78,540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To the </a:t>
                      </a: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nearest 100 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is </a:t>
                      </a: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             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78,500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To the </a:t>
                      </a: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nearest 1000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is </a:t>
                      </a: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           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79,000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To the </a:t>
                      </a: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nearest 10,000 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is </a:t>
                      </a: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        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80,000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To the </a:t>
                      </a: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nearest 100,000 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is </a:t>
                      </a: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     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100,000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8873559"/>
                  </a:ext>
                </a:extLst>
              </a:tr>
              <a:tr h="791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67.53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To the </a:t>
                      </a: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nearest 10 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is  </a:t>
                      </a: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                       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70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To the </a:t>
                      </a: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nearest whole number 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is     68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To </a:t>
                      </a: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one decimal place 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is                 67.6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01053219"/>
                  </a:ext>
                </a:extLst>
              </a:tr>
            </a:tbl>
          </a:graphicData>
        </a:graphic>
      </p:graphicFrame>
      <p:graphicFrame>
        <p:nvGraphicFramePr>
          <p:cNvPr id="36" name="Table 36">
            <a:extLst>
              <a:ext uri="{FF2B5EF4-FFF2-40B4-BE49-F238E27FC236}">
                <a16:creationId xmlns:a16="http://schemas.microsoft.com/office/drawing/2014/main" xmlns="" id="{B68DD9C8-EF5A-4384-9237-7CA8F5A741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075873"/>
              </p:ext>
            </p:extLst>
          </p:nvPr>
        </p:nvGraphicFramePr>
        <p:xfrm>
          <a:off x="157037" y="4717351"/>
          <a:ext cx="4872900" cy="1851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8225">
                  <a:extLst>
                    <a:ext uri="{9D8B030D-6E8A-4147-A177-3AD203B41FA5}">
                      <a16:colId xmlns:a16="http://schemas.microsoft.com/office/drawing/2014/main" xmlns="" val="38946669"/>
                    </a:ext>
                  </a:extLst>
                </a:gridCol>
                <a:gridCol w="1218225">
                  <a:extLst>
                    <a:ext uri="{9D8B030D-6E8A-4147-A177-3AD203B41FA5}">
                      <a16:colId xmlns:a16="http://schemas.microsoft.com/office/drawing/2014/main" xmlns="" val="970479818"/>
                    </a:ext>
                  </a:extLst>
                </a:gridCol>
                <a:gridCol w="1218225">
                  <a:extLst>
                    <a:ext uri="{9D8B030D-6E8A-4147-A177-3AD203B41FA5}">
                      <a16:colId xmlns:a16="http://schemas.microsoft.com/office/drawing/2014/main" xmlns="" val="1478895590"/>
                    </a:ext>
                  </a:extLst>
                </a:gridCol>
                <a:gridCol w="1218225">
                  <a:extLst>
                    <a:ext uri="{9D8B030D-6E8A-4147-A177-3AD203B41FA5}">
                      <a16:colId xmlns:a16="http://schemas.microsoft.com/office/drawing/2014/main" xmlns="" val="220813788"/>
                    </a:ext>
                  </a:extLst>
                </a:gridCol>
              </a:tblGrid>
              <a:tr h="271592">
                <a:tc gridSpan="4"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Formal methods of multiplication and division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B75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accent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accent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83483192"/>
                  </a:ext>
                </a:extLst>
              </a:tr>
              <a:tr h="15796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3741 x 6 becomes</a:t>
                      </a: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485 </a:t>
                      </a: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÷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11 becomes</a:t>
                      </a: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37 x 26 becomes</a:t>
                      </a: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134 x 27 becomes</a:t>
                      </a: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26520249"/>
                  </a:ext>
                </a:extLst>
              </a:tr>
            </a:tbl>
          </a:graphicData>
        </a:graphic>
      </p:graphicFrame>
      <p:pic>
        <p:nvPicPr>
          <p:cNvPr id="4106" name="Picture 4105">
            <a:extLst>
              <a:ext uri="{FF2B5EF4-FFF2-40B4-BE49-F238E27FC236}">
                <a16:creationId xmlns:a16="http://schemas.microsoft.com/office/drawing/2014/main" xmlns="" id="{79FD3ECA-E616-4048-B2B6-B5DAC00576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7803" y="974226"/>
            <a:ext cx="1139169" cy="841766"/>
          </a:xfrm>
          <a:prstGeom prst="rect">
            <a:avLst/>
          </a:prstGeom>
        </p:spPr>
      </p:pic>
      <p:graphicFrame>
        <p:nvGraphicFramePr>
          <p:cNvPr id="78" name="Table 35">
            <a:extLst>
              <a:ext uri="{FF2B5EF4-FFF2-40B4-BE49-F238E27FC236}">
                <a16:creationId xmlns:a16="http://schemas.microsoft.com/office/drawing/2014/main" xmlns="" id="{19AB119A-C5DB-4E31-BEFE-9DF83F4776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668388"/>
              </p:ext>
            </p:extLst>
          </p:nvPr>
        </p:nvGraphicFramePr>
        <p:xfrm>
          <a:off x="7434021" y="662674"/>
          <a:ext cx="1537859" cy="121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7859">
                  <a:extLst>
                    <a:ext uri="{9D8B030D-6E8A-4147-A177-3AD203B41FA5}">
                      <a16:colId xmlns:a16="http://schemas.microsoft.com/office/drawing/2014/main" xmlns="" val="389823572"/>
                    </a:ext>
                  </a:extLst>
                </a:gridCol>
              </a:tblGrid>
              <a:tr h="251726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Prime factors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8216046"/>
                  </a:ext>
                </a:extLst>
              </a:tr>
              <a:tr h="963914">
                <a:tc>
                  <a:txBody>
                    <a:bodyPr/>
                    <a:lstStyle/>
                    <a:p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8873559"/>
                  </a:ext>
                </a:extLst>
              </a:tr>
            </a:tbl>
          </a:graphicData>
        </a:graphic>
      </p:graphicFrame>
      <p:pic>
        <p:nvPicPr>
          <p:cNvPr id="4111" name="Picture 4110">
            <a:extLst>
              <a:ext uri="{FF2B5EF4-FFF2-40B4-BE49-F238E27FC236}">
                <a16:creationId xmlns:a16="http://schemas.microsoft.com/office/drawing/2014/main" xmlns="" id="{7E868568-496E-4AF2-89EC-9166404F06B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529" t="4529" r="3507" b="1784"/>
          <a:stretch/>
        </p:blipFill>
        <p:spPr>
          <a:xfrm>
            <a:off x="7089008" y="4417699"/>
            <a:ext cx="1828062" cy="197980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0" name="Table 35">
                <a:extLst>
                  <a:ext uri="{FF2B5EF4-FFF2-40B4-BE49-F238E27FC236}">
                    <a16:creationId xmlns:a16="http://schemas.microsoft.com/office/drawing/2014/main" xmlns="" id="{94F3FE10-2FBD-46D6-AFAD-817859D4C22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49062771"/>
                  </p:ext>
                </p:extLst>
              </p:nvPr>
            </p:nvGraphicFramePr>
            <p:xfrm>
              <a:off x="2878850" y="662674"/>
              <a:ext cx="2188450" cy="215080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88450">
                      <a:extLst>
                        <a:ext uri="{9D8B030D-6E8A-4147-A177-3AD203B41FA5}">
                          <a16:colId xmlns:a16="http://schemas.microsoft.com/office/drawing/2014/main" xmlns="" val="389823572"/>
                        </a:ext>
                      </a:extLst>
                    </a:gridCol>
                  </a:tblGrid>
                  <a:tr h="39319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>
                              <a:solidFill>
                                <a:schemeClr val="bg1"/>
                              </a:solidFill>
                              <a:latin typeface="Century Gothic" panose="020B0502020202020204" pitchFamily="34" charset="0"/>
                            </a:rPr>
                            <a:t>Multiplying a fraction by a whole number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4018216046"/>
                      </a:ext>
                    </a:extLst>
                  </a:tr>
                  <a:tr h="172408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If you have a </a:t>
                          </a:r>
                          <a:r>
                            <a:rPr lang="en-US" sz="10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proper</a:t>
                          </a:r>
                          <a:r>
                            <a:rPr lang="en-US" sz="10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 fraction multiplied by a whole number, it is going to be </a:t>
                          </a:r>
                          <a:r>
                            <a:rPr lang="en-US" sz="10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less</a:t>
                          </a:r>
                          <a:r>
                            <a:rPr lang="en-US" sz="10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 than that whole number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 x </a:t>
                          </a:r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2</a:t>
                          </a:r>
                        </a:p>
                        <a:p>
                          <a:pPr algn="ctr"/>
                          <a:endParaRPr lang="en-GB" sz="1050" b="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600" b="0" dirty="0">
                              <a:solidFill>
                                <a:srgbClr val="00B0F0"/>
                              </a:solidFill>
                              <a:latin typeface="Century Gothic" panose="020B0502020202020204" pitchFamily="34" charset="0"/>
                            </a:rPr>
                            <a:t> x</a:t>
                          </a:r>
                          <a:r>
                            <a:rPr lang="en-GB" sz="1600" b="0" baseline="0" dirty="0">
                              <a:solidFill>
                                <a:srgbClr val="00B0F0"/>
                              </a:solidFill>
                              <a:latin typeface="Century Gothic" panose="020B050202020202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baseline="0" smtClean="0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baseline="0" smtClean="0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1600" b="0" i="1" baseline="0" smtClean="0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600" b="0" dirty="0">
                              <a:solidFill>
                                <a:srgbClr val="00B0F0"/>
                              </a:solidFill>
                              <a:latin typeface="Century Gothic" panose="020B0502020202020204" pitchFamily="34" charset="0"/>
                            </a:rPr>
                            <a:t>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600" b="0" dirty="0">
                              <a:solidFill>
                                <a:srgbClr val="00B0F0"/>
                              </a:solidFill>
                              <a:latin typeface="Century Gothic" panose="020B0502020202020204" pitchFamily="34" charset="0"/>
                            </a:rPr>
                            <a:t> = </a:t>
                          </a:r>
                          <a:r>
                            <a:rPr lang="en-GB" sz="2400" b="0" dirty="0">
                              <a:solidFill>
                                <a:srgbClr val="00B0F0"/>
                              </a:solidFill>
                              <a:latin typeface="Century Gothic" panose="020B0502020202020204" pitchFamily="34" charset="0"/>
                            </a:rPr>
                            <a:t>1</a:t>
                          </a:r>
                          <a:r>
                            <a:rPr lang="en-GB" sz="1600" b="0" dirty="0">
                              <a:solidFill>
                                <a:srgbClr val="00B0F0"/>
                              </a:solidFill>
                              <a:latin typeface="Century Gothic" panose="020B050202020202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00B0F0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27887355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0" name="Table 35">
                <a:extLst>
                  <a:ext uri="{FF2B5EF4-FFF2-40B4-BE49-F238E27FC236}">
                    <a16:creationId xmlns:a16="http://schemas.microsoft.com/office/drawing/2014/main" id="{94F3FE10-2FBD-46D6-AFAD-817859D4C22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49062771"/>
                  </p:ext>
                </p:extLst>
              </p:nvPr>
            </p:nvGraphicFramePr>
            <p:xfrm>
              <a:off x="2878850" y="662674"/>
              <a:ext cx="2188450" cy="215080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88450">
                      <a:extLst>
                        <a:ext uri="{9D8B030D-6E8A-4147-A177-3AD203B41FA5}">
                          <a16:colId xmlns:a16="http://schemas.microsoft.com/office/drawing/2014/main" val="389823572"/>
                        </a:ext>
                      </a:extLst>
                    </a:gridCol>
                  </a:tblGrid>
                  <a:tr h="4267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>
                              <a:solidFill>
                                <a:schemeClr val="bg1"/>
                              </a:solidFill>
                              <a:latin typeface="Century Gothic" panose="020B0502020202020204" pitchFamily="34" charset="0"/>
                            </a:rPr>
                            <a:t>Multiplying a fraction by a whole number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F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18216046"/>
                      </a:ext>
                    </a:extLst>
                  </a:tr>
                  <a:tr h="172408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78" t="-24648" r="-278" b="-35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8873559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4113" name="Table 4113">
            <a:extLst>
              <a:ext uri="{FF2B5EF4-FFF2-40B4-BE49-F238E27FC236}">
                <a16:creationId xmlns:a16="http://schemas.microsoft.com/office/drawing/2014/main" xmlns="" id="{0EE96750-CA31-4624-8DAF-E7D25149EE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7403558"/>
              </p:ext>
            </p:extLst>
          </p:nvPr>
        </p:nvGraphicFramePr>
        <p:xfrm>
          <a:off x="7449104" y="1952505"/>
          <a:ext cx="1537859" cy="2360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7859">
                  <a:extLst>
                    <a:ext uri="{9D8B030D-6E8A-4147-A177-3AD203B41FA5}">
                      <a16:colId xmlns:a16="http://schemas.microsoft.com/office/drawing/2014/main" xmlns="" val="4172242998"/>
                    </a:ext>
                  </a:extLst>
                </a:gridCol>
              </a:tblGrid>
              <a:tr h="77776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Converting a mixed number to an improper fraction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04199694"/>
                  </a:ext>
                </a:extLst>
              </a:tr>
              <a:tr h="158320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4850375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1" name="Table 31">
                <a:extLst>
                  <a:ext uri="{FF2B5EF4-FFF2-40B4-BE49-F238E27FC236}">
                    <a16:creationId xmlns:a16="http://schemas.microsoft.com/office/drawing/2014/main" xmlns="" id="{55E1010B-134C-4B70-B8E6-68A87FF1CDD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99669744"/>
                  </p:ext>
                </p:extLst>
              </p:nvPr>
            </p:nvGraphicFramePr>
            <p:xfrm>
              <a:off x="157037" y="2844677"/>
              <a:ext cx="4910263" cy="180795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2784">
                      <a:extLst>
                        <a:ext uri="{9D8B030D-6E8A-4147-A177-3AD203B41FA5}">
                          <a16:colId xmlns:a16="http://schemas.microsoft.com/office/drawing/2014/main" xmlns="" val="3190575913"/>
                        </a:ext>
                      </a:extLst>
                    </a:gridCol>
                    <a:gridCol w="694307">
                      <a:extLst>
                        <a:ext uri="{9D8B030D-6E8A-4147-A177-3AD203B41FA5}">
                          <a16:colId xmlns:a16="http://schemas.microsoft.com/office/drawing/2014/main" xmlns="" val="2192031549"/>
                        </a:ext>
                      </a:extLst>
                    </a:gridCol>
                    <a:gridCol w="694307">
                      <a:extLst>
                        <a:ext uri="{9D8B030D-6E8A-4147-A177-3AD203B41FA5}">
                          <a16:colId xmlns:a16="http://schemas.microsoft.com/office/drawing/2014/main" xmlns="" val="1842243776"/>
                        </a:ext>
                      </a:extLst>
                    </a:gridCol>
                    <a:gridCol w="318066">
                      <a:extLst>
                        <a:ext uri="{9D8B030D-6E8A-4147-A177-3AD203B41FA5}">
                          <a16:colId xmlns:a16="http://schemas.microsoft.com/office/drawing/2014/main" xmlns="" val="2753727286"/>
                        </a:ext>
                      </a:extLst>
                    </a:gridCol>
                    <a:gridCol w="589901">
                      <a:extLst>
                        <a:ext uri="{9D8B030D-6E8A-4147-A177-3AD203B41FA5}">
                          <a16:colId xmlns:a16="http://schemas.microsoft.com/office/drawing/2014/main" xmlns="" val="3215160972"/>
                        </a:ext>
                      </a:extLst>
                    </a:gridCol>
                    <a:gridCol w="774770">
                      <a:extLst>
                        <a:ext uri="{9D8B030D-6E8A-4147-A177-3AD203B41FA5}">
                          <a16:colId xmlns:a16="http://schemas.microsoft.com/office/drawing/2014/main" xmlns="" val="177240993"/>
                        </a:ext>
                      </a:extLst>
                    </a:gridCol>
                    <a:gridCol w="826128">
                      <a:extLst>
                        <a:ext uri="{9D8B030D-6E8A-4147-A177-3AD203B41FA5}">
                          <a16:colId xmlns:a16="http://schemas.microsoft.com/office/drawing/2014/main" xmlns="" val="1767117559"/>
                        </a:ext>
                      </a:extLst>
                    </a:gridCol>
                  </a:tblGrid>
                  <a:tr h="42853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Century Gothic" panose="020B0502020202020204" pitchFamily="34" charset="0"/>
                            </a:rPr>
                            <a:t>Place value</a:t>
                          </a:r>
                        </a:p>
                        <a:p>
                          <a:pPr algn="ctr"/>
                          <a:r>
                            <a:rPr lang="en-GB" sz="700" b="1" dirty="0">
                              <a:solidFill>
                                <a:schemeClr val="bg1"/>
                              </a:solidFill>
                              <a:latin typeface="Century Gothic" panose="020B0502020202020204" pitchFamily="34" charset="0"/>
                            </a:rPr>
                            <a:t>Each row divides by 10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800" b="1" dirty="0">
                              <a:solidFill>
                                <a:schemeClr val="bg1"/>
                              </a:solidFill>
                              <a:latin typeface="Century Gothic" panose="020B0502020202020204" pitchFamily="34" charset="0"/>
                            </a:rPr>
                            <a:t>Tens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800" b="1" dirty="0">
                              <a:solidFill>
                                <a:schemeClr val="bg1"/>
                              </a:solidFill>
                              <a:latin typeface="Century Gothic" panose="020B0502020202020204" pitchFamily="34" charset="0"/>
                            </a:rPr>
                            <a:t>Ones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b="1" dirty="0">
                            <a:solidFill>
                              <a:schemeClr val="bg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800" b="1" dirty="0">
                              <a:solidFill>
                                <a:schemeClr val="bg1"/>
                              </a:solidFill>
                              <a:latin typeface="Century Gothic" panose="020B0502020202020204" pitchFamily="34" charset="0"/>
                            </a:rPr>
                            <a:t>tenths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800" b="1" dirty="0">
                              <a:solidFill>
                                <a:schemeClr val="bg1"/>
                              </a:solidFill>
                              <a:latin typeface="Century Gothic" panose="020B0502020202020204" pitchFamily="34" charset="0"/>
                            </a:rPr>
                            <a:t>hundredths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800" b="1" dirty="0">
                              <a:solidFill>
                                <a:schemeClr val="bg1"/>
                              </a:solidFill>
                              <a:latin typeface="Century Gothic" panose="020B0502020202020204" pitchFamily="34" charset="0"/>
                            </a:rPr>
                            <a:t>thousandths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3447172447"/>
                      </a:ext>
                    </a:extLst>
                  </a:tr>
                  <a:tr h="3376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 36.7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3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6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0" dirty="0">
                            <a:latin typeface="Century Gothic" panose="020B0502020202020204" pitchFamily="34" charset="0"/>
                          </a:endParaRP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7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0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0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485030197"/>
                      </a:ext>
                    </a:extLst>
                  </a:tr>
                  <a:tr h="3376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3.67</a:t>
                          </a:r>
                          <a:endParaRPr lang="en-GB" sz="1000" b="0" dirty="0">
                            <a:latin typeface="Century Gothic" panose="020B0502020202020204" pitchFamily="34" charset="0"/>
                          </a:endParaRP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0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3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0" dirty="0">
                            <a:latin typeface="Century Gothic" panose="020B0502020202020204" pitchFamily="34" charset="0"/>
                          </a:endParaRP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6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7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0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4263548354"/>
                      </a:ext>
                    </a:extLst>
                  </a:tr>
                  <a:tr h="3376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0.367 </a:t>
                          </a:r>
                          <a:endParaRPr lang="en-GB" sz="1000" dirty="0">
                            <a:solidFill>
                              <a:schemeClr val="accent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0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0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0" dirty="0">
                            <a:latin typeface="Century Gothic" panose="020B0502020202020204" pitchFamily="34" charset="0"/>
                          </a:endParaRP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3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6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7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3551784741"/>
                      </a:ext>
                    </a:extLst>
                  </a:tr>
                  <a:tr h="337688">
                    <a:tc gridSpan="7"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36.7 = 36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GB" sz="1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00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                   3.67 = 3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67</m:t>
                                  </m:r>
                                </m:num>
                                <m:den>
                                  <m:r>
                                    <a:rPr lang="en-GB" sz="1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00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                       0.367</a:t>
                          </a:r>
                          <a:r>
                            <a:rPr lang="en-GB" sz="1000" baseline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000" b="0" i="1" baseline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000" b="0" i="1" baseline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367</m:t>
                                  </m:r>
                                </m:num>
                                <m:den>
                                  <m:r>
                                    <a:rPr lang="en-GB" sz="1000" b="0" i="1" baseline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1000</m:t>
                                  </m:r>
                                </m:den>
                              </m:f>
                            </m:oMath>
                          </a14:m>
                          <a:endParaRPr lang="en-GB" sz="100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1000" dirty="0">
                            <a:latin typeface="Century Gothic" panose="020B0502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1000" dirty="0">
                            <a:latin typeface="Century Gothic" panose="020B0502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1000" dirty="0">
                            <a:latin typeface="Century Gothic" panose="020B0502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1000" dirty="0">
                            <a:latin typeface="Century Gothic" panose="020B0502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1000" dirty="0">
                            <a:latin typeface="Century Gothic" panose="020B0502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1000" dirty="0">
                            <a:latin typeface="Century Gothic" panose="020B0502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43283289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1" name="Table 31">
                <a:extLst>
                  <a:ext uri="{FF2B5EF4-FFF2-40B4-BE49-F238E27FC236}">
                    <a16:creationId xmlns:a16="http://schemas.microsoft.com/office/drawing/2014/main" id="{55E1010B-134C-4B70-B8E6-68A87FF1CDD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99669744"/>
                  </p:ext>
                </p:extLst>
              </p:nvPr>
            </p:nvGraphicFramePr>
            <p:xfrm>
              <a:off x="157037" y="2844677"/>
              <a:ext cx="4910263" cy="180795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2784">
                      <a:extLst>
                        <a:ext uri="{9D8B030D-6E8A-4147-A177-3AD203B41FA5}">
                          <a16:colId xmlns:a16="http://schemas.microsoft.com/office/drawing/2014/main" val="3190575913"/>
                        </a:ext>
                      </a:extLst>
                    </a:gridCol>
                    <a:gridCol w="694307">
                      <a:extLst>
                        <a:ext uri="{9D8B030D-6E8A-4147-A177-3AD203B41FA5}">
                          <a16:colId xmlns:a16="http://schemas.microsoft.com/office/drawing/2014/main" val="2192031549"/>
                        </a:ext>
                      </a:extLst>
                    </a:gridCol>
                    <a:gridCol w="694307">
                      <a:extLst>
                        <a:ext uri="{9D8B030D-6E8A-4147-A177-3AD203B41FA5}">
                          <a16:colId xmlns:a16="http://schemas.microsoft.com/office/drawing/2014/main" val="1842243776"/>
                        </a:ext>
                      </a:extLst>
                    </a:gridCol>
                    <a:gridCol w="318066">
                      <a:extLst>
                        <a:ext uri="{9D8B030D-6E8A-4147-A177-3AD203B41FA5}">
                          <a16:colId xmlns:a16="http://schemas.microsoft.com/office/drawing/2014/main" val="2753727286"/>
                        </a:ext>
                      </a:extLst>
                    </a:gridCol>
                    <a:gridCol w="589901">
                      <a:extLst>
                        <a:ext uri="{9D8B030D-6E8A-4147-A177-3AD203B41FA5}">
                          <a16:colId xmlns:a16="http://schemas.microsoft.com/office/drawing/2014/main" val="3215160972"/>
                        </a:ext>
                      </a:extLst>
                    </a:gridCol>
                    <a:gridCol w="774770">
                      <a:extLst>
                        <a:ext uri="{9D8B030D-6E8A-4147-A177-3AD203B41FA5}">
                          <a16:colId xmlns:a16="http://schemas.microsoft.com/office/drawing/2014/main" val="177240993"/>
                        </a:ext>
                      </a:extLst>
                    </a:gridCol>
                    <a:gridCol w="826128">
                      <a:extLst>
                        <a:ext uri="{9D8B030D-6E8A-4147-A177-3AD203B41FA5}">
                          <a16:colId xmlns:a16="http://schemas.microsoft.com/office/drawing/2014/main" val="1767117559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1"/>
                              </a:solidFill>
                              <a:latin typeface="Century Gothic" panose="020B0502020202020204" pitchFamily="34" charset="0"/>
                            </a:rPr>
                            <a:t>Place value</a:t>
                          </a:r>
                        </a:p>
                        <a:p>
                          <a:pPr algn="ctr"/>
                          <a:r>
                            <a:rPr lang="en-GB" sz="700" b="1" dirty="0">
                              <a:solidFill>
                                <a:schemeClr val="bg1"/>
                              </a:solidFill>
                              <a:latin typeface="Century Gothic" panose="020B0502020202020204" pitchFamily="34" charset="0"/>
                            </a:rPr>
                            <a:t>Each row divides by 10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800" b="1" dirty="0">
                              <a:solidFill>
                                <a:schemeClr val="bg1"/>
                              </a:solidFill>
                              <a:latin typeface="Century Gothic" panose="020B0502020202020204" pitchFamily="34" charset="0"/>
                            </a:rPr>
                            <a:t>Tens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800" b="1" dirty="0">
                              <a:solidFill>
                                <a:schemeClr val="bg1"/>
                              </a:solidFill>
                              <a:latin typeface="Century Gothic" panose="020B0502020202020204" pitchFamily="34" charset="0"/>
                            </a:rPr>
                            <a:t>Ones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b="1" dirty="0">
                            <a:solidFill>
                              <a:schemeClr val="bg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800" b="1" dirty="0">
                              <a:solidFill>
                                <a:schemeClr val="bg1"/>
                              </a:solidFill>
                              <a:latin typeface="Century Gothic" panose="020B0502020202020204" pitchFamily="34" charset="0"/>
                            </a:rPr>
                            <a:t>tenths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800" b="1" dirty="0">
                              <a:solidFill>
                                <a:schemeClr val="bg1"/>
                              </a:solidFill>
                              <a:latin typeface="Century Gothic" panose="020B0502020202020204" pitchFamily="34" charset="0"/>
                            </a:rPr>
                            <a:t>hundredths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800" b="1" dirty="0">
                              <a:solidFill>
                                <a:schemeClr val="bg1"/>
                              </a:solidFill>
                              <a:latin typeface="Century Gothic" panose="020B0502020202020204" pitchFamily="34" charset="0"/>
                            </a:rPr>
                            <a:t>thousandths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47172447"/>
                      </a:ext>
                    </a:extLst>
                  </a:tr>
                  <a:tr h="3376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 36.7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3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6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0" dirty="0">
                            <a:latin typeface="Century Gothic" panose="020B0502020202020204" pitchFamily="34" charset="0"/>
                          </a:endParaRP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7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0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0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85030197"/>
                      </a:ext>
                    </a:extLst>
                  </a:tr>
                  <a:tr h="3376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3.67</a:t>
                          </a:r>
                          <a:endParaRPr lang="en-GB" sz="1000" b="0" dirty="0">
                            <a:latin typeface="Century Gothic" panose="020B0502020202020204" pitchFamily="34" charset="0"/>
                          </a:endParaRP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0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3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0" dirty="0">
                            <a:latin typeface="Century Gothic" panose="020B0502020202020204" pitchFamily="34" charset="0"/>
                          </a:endParaRP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6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7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0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263548354"/>
                      </a:ext>
                    </a:extLst>
                  </a:tr>
                  <a:tr h="3376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0.367 </a:t>
                          </a:r>
                          <a:endParaRPr lang="en-GB" sz="1000" dirty="0">
                            <a:solidFill>
                              <a:schemeClr val="accent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0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0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0" dirty="0">
                            <a:latin typeface="Century Gothic" panose="020B0502020202020204" pitchFamily="34" charset="0"/>
                          </a:endParaRP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3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6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entury Gothic" panose="020B0502020202020204" pitchFamily="34" charset="0"/>
                            </a:rPr>
                            <a:t>7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551784741"/>
                      </a:ext>
                    </a:extLst>
                  </a:tr>
                  <a:tr h="337688">
                    <a:tc gridSpan="7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t="-432143" r="-124" b="-178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1000" dirty="0">
                            <a:latin typeface="Century Gothic" panose="020B0502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1000" dirty="0">
                            <a:latin typeface="Century Gothic" panose="020B0502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1000" dirty="0">
                            <a:latin typeface="Century Gothic" panose="020B0502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1000" dirty="0">
                            <a:latin typeface="Century Gothic" panose="020B0502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1000" dirty="0">
                            <a:latin typeface="Century Gothic" panose="020B0502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1000" dirty="0">
                            <a:latin typeface="Century Gothic" panose="020B0502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3283289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116" name="Oval 4115">
            <a:extLst>
              <a:ext uri="{FF2B5EF4-FFF2-40B4-BE49-F238E27FC236}">
                <a16:creationId xmlns:a16="http://schemas.microsoft.com/office/drawing/2014/main" xmlns="" id="{78809B07-637C-4BA8-AD7C-A67364243812}"/>
              </a:ext>
            </a:extLst>
          </p:cNvPr>
          <p:cNvSpPr/>
          <p:nvPr/>
        </p:nvSpPr>
        <p:spPr>
          <a:xfrm>
            <a:off x="2683136" y="311443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2"/>
              </a:solidFill>
            </a:endParaRPr>
          </a:p>
        </p:txBody>
      </p:sp>
      <p:sp>
        <p:nvSpPr>
          <p:cNvPr id="4117" name="Oval 4116">
            <a:extLst>
              <a:ext uri="{FF2B5EF4-FFF2-40B4-BE49-F238E27FC236}">
                <a16:creationId xmlns:a16="http://schemas.microsoft.com/office/drawing/2014/main" xmlns="" id="{97EBE630-3474-4837-93C5-65C128E51350}"/>
              </a:ext>
            </a:extLst>
          </p:cNvPr>
          <p:cNvSpPr/>
          <p:nvPr/>
        </p:nvSpPr>
        <p:spPr>
          <a:xfrm>
            <a:off x="2683136" y="3508147"/>
            <a:ext cx="45719" cy="45719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2"/>
              </a:solidFill>
            </a:endParaRPr>
          </a:p>
        </p:txBody>
      </p:sp>
      <p:sp>
        <p:nvSpPr>
          <p:cNvPr id="4118" name="Oval 4117">
            <a:extLst>
              <a:ext uri="{FF2B5EF4-FFF2-40B4-BE49-F238E27FC236}">
                <a16:creationId xmlns:a16="http://schemas.microsoft.com/office/drawing/2014/main" xmlns="" id="{06D5C5C2-A9F2-4F23-958D-AE818F969452}"/>
              </a:ext>
            </a:extLst>
          </p:cNvPr>
          <p:cNvSpPr/>
          <p:nvPr/>
        </p:nvSpPr>
        <p:spPr>
          <a:xfrm>
            <a:off x="2683135" y="3804747"/>
            <a:ext cx="45719" cy="45719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19" name="Oval 4118">
            <a:extLst>
              <a:ext uri="{FF2B5EF4-FFF2-40B4-BE49-F238E27FC236}">
                <a16:creationId xmlns:a16="http://schemas.microsoft.com/office/drawing/2014/main" xmlns="" id="{CA8CA0E1-76B7-4DF2-85FE-2FD150572AB0}"/>
              </a:ext>
            </a:extLst>
          </p:cNvPr>
          <p:cNvSpPr/>
          <p:nvPr/>
        </p:nvSpPr>
        <p:spPr>
          <a:xfrm>
            <a:off x="2683136" y="4107271"/>
            <a:ext cx="45719" cy="45719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0" name="Table 35">
                <a:extLst>
                  <a:ext uri="{FF2B5EF4-FFF2-40B4-BE49-F238E27FC236}">
                    <a16:creationId xmlns:a16="http://schemas.microsoft.com/office/drawing/2014/main" xmlns="" id="{075EF2E1-95CE-4BCE-B054-95B06B7A2D4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23431465"/>
                  </p:ext>
                </p:extLst>
              </p:nvPr>
            </p:nvGraphicFramePr>
            <p:xfrm>
              <a:off x="5126202" y="2560421"/>
              <a:ext cx="2236624" cy="175305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236624">
                      <a:extLst>
                        <a:ext uri="{9D8B030D-6E8A-4147-A177-3AD203B41FA5}">
                          <a16:colId xmlns:a16="http://schemas.microsoft.com/office/drawing/2014/main" xmlns="" val="389823572"/>
                        </a:ext>
                      </a:extLst>
                    </a:gridCol>
                  </a:tblGrid>
                  <a:tr h="24318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>
                              <a:solidFill>
                                <a:schemeClr val="bg1"/>
                              </a:solidFill>
                              <a:latin typeface="Century Gothic" panose="020B0502020202020204" pitchFamily="34" charset="0"/>
                            </a:rPr>
                            <a:t>Percentages   %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4018216046"/>
                      </a:ext>
                    </a:extLst>
                  </a:tr>
                  <a:tr h="1493970">
                    <a:tc>
                      <a:txBody>
                        <a:bodyPr/>
                        <a:lstStyle/>
                        <a:p>
                          <a:r>
                            <a:rPr lang="en-GB" sz="800" b="0" baseline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 ‘</a:t>
                          </a:r>
                          <a:r>
                            <a:rPr lang="en-GB" sz="8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part per hundred’   50%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𝟓𝟎</m:t>
                                  </m:r>
                                </m:num>
                                <m:den>
                                  <m:r>
                                    <a:rPr lang="en-GB" sz="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𝟏𝟎𝟎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800" b="1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   25%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𝟐𝟓</m:t>
                                  </m:r>
                                </m:num>
                                <m:den>
                                  <m:r>
                                    <a:rPr lang="en-GB" sz="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𝟏𝟎𝟎</m:t>
                                  </m:r>
                                </m:den>
                              </m:f>
                            </m:oMath>
                          </a14:m>
                          <a:endParaRPr lang="en-GB" sz="800" b="1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endParaRPr lang="en-GB" sz="400" b="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:r>
                            <a:rPr lang="en-GB" sz="10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50% of 100 = 50    25% of 100 = 25</a:t>
                          </a:r>
                        </a:p>
                        <a:p>
                          <a:r>
                            <a:rPr lang="en-GB" sz="10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50% of 200 = 100  25% of 200 = 50</a:t>
                          </a:r>
                        </a:p>
                        <a:p>
                          <a:r>
                            <a:rPr lang="en-GB" sz="10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50% of 300 = 150  25% of 300 = 75</a:t>
                          </a:r>
                        </a:p>
                        <a:p>
                          <a:endParaRPr lang="en-GB" sz="1000" b="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0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 = 0.5 = 50%     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0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 = 0.25 = 25%</a:t>
                          </a:r>
                        </a:p>
                        <a:p>
                          <a:endParaRPr lang="en-GB" sz="400" b="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  <a:p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GB" sz="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=  </m:t>
                              </m:r>
                            </m:oMath>
                          </a14:m>
                          <a:r>
                            <a:rPr lang="en-GB" sz="8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 </a:t>
                          </a:r>
                          <a:r>
                            <a:rPr lang="en-GB" sz="10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0.2 = 20%    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1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GB" sz="1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 </m:t>
                              </m:r>
                            </m:oMath>
                          </a14:m>
                          <a:r>
                            <a:rPr lang="en-GB" sz="1000" b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0.4 =</a:t>
                          </a:r>
                          <a:r>
                            <a:rPr lang="en-GB" sz="1000" b="0" baseline="0" dirty="0">
                              <a:solidFill>
                                <a:schemeClr val="tx1"/>
                              </a:solidFill>
                              <a:latin typeface="Century Gothic" panose="020B0502020202020204" pitchFamily="34" charset="0"/>
                            </a:rPr>
                            <a:t> 40%</a:t>
                          </a:r>
                          <a:endParaRPr lang="en-GB" sz="600" b="0" dirty="0">
                            <a:solidFill>
                              <a:schemeClr val="tx1"/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27887355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0" name="Table 35">
                <a:extLst>
                  <a:ext uri="{FF2B5EF4-FFF2-40B4-BE49-F238E27FC236}">
                    <a16:creationId xmlns:a16="http://schemas.microsoft.com/office/drawing/2014/main" id="{075EF2E1-95CE-4BCE-B054-95B06B7A2D4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23431465"/>
                  </p:ext>
                </p:extLst>
              </p:nvPr>
            </p:nvGraphicFramePr>
            <p:xfrm>
              <a:off x="5126202" y="2560421"/>
              <a:ext cx="2236624" cy="175305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236624">
                      <a:extLst>
                        <a:ext uri="{9D8B030D-6E8A-4147-A177-3AD203B41FA5}">
                          <a16:colId xmlns:a16="http://schemas.microsoft.com/office/drawing/2014/main" val="389823572"/>
                        </a:ext>
                      </a:extLst>
                    </a:gridCol>
                  </a:tblGrid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>
                              <a:solidFill>
                                <a:schemeClr val="bg1"/>
                              </a:solidFill>
                              <a:latin typeface="Century Gothic" panose="020B0502020202020204" pitchFamily="34" charset="0"/>
                            </a:rPr>
                            <a:t>Percentages   %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18216046"/>
                      </a:ext>
                    </a:extLst>
                  </a:tr>
                  <a:tr h="149397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t="-17959" r="-272" b="-40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8873559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9158B1DD-D696-4A55-B187-D0502BA641F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304081" y="2930538"/>
            <a:ext cx="1034249" cy="68984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A72F93EC-9FB5-43EB-BCB1-B34CE6BBB0F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079689" y="2930538"/>
            <a:ext cx="1036282" cy="6912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xmlns="" id="{879579D3-AB41-43AF-B851-7E34C6D212A2}"/>
                  </a:ext>
                </a:extLst>
              </p:cNvPr>
              <p:cNvSpPr txBox="1"/>
              <p:nvPr/>
            </p:nvSpPr>
            <p:spPr>
              <a:xfrm>
                <a:off x="7655930" y="3608331"/>
                <a:ext cx="1681070" cy="6224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2400" dirty="0">
                    <a:latin typeface="Century Gothic" panose="020B0502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GB" sz="2400" dirty="0"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79579D3-AB41-43AF-B851-7E34C6D212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5930" y="3608331"/>
                <a:ext cx="1681070" cy="622414"/>
              </a:xfrm>
              <a:prstGeom prst="rect">
                <a:avLst/>
              </a:prstGeom>
              <a:blipFill>
                <a:blip r:embed="rId10"/>
                <a:stretch>
                  <a:fillRect l="-5797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5" name="Table 15">
            <a:extLst>
              <a:ext uri="{FF2B5EF4-FFF2-40B4-BE49-F238E27FC236}">
                <a16:creationId xmlns:a16="http://schemas.microsoft.com/office/drawing/2014/main" xmlns="" id="{16B543D3-3D23-4067-A988-067614474F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238976"/>
              </p:ext>
            </p:extLst>
          </p:nvPr>
        </p:nvGraphicFramePr>
        <p:xfrm>
          <a:off x="5325642" y="974226"/>
          <a:ext cx="1865120" cy="151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512">
                  <a:extLst>
                    <a:ext uri="{9D8B030D-6E8A-4147-A177-3AD203B41FA5}">
                      <a16:colId xmlns:a16="http://schemas.microsoft.com/office/drawing/2014/main" xmlns="" val="4157878316"/>
                    </a:ext>
                  </a:extLst>
                </a:gridCol>
                <a:gridCol w="186512">
                  <a:extLst>
                    <a:ext uri="{9D8B030D-6E8A-4147-A177-3AD203B41FA5}">
                      <a16:colId xmlns:a16="http://schemas.microsoft.com/office/drawing/2014/main" xmlns="" val="1163219981"/>
                    </a:ext>
                  </a:extLst>
                </a:gridCol>
                <a:gridCol w="186512">
                  <a:extLst>
                    <a:ext uri="{9D8B030D-6E8A-4147-A177-3AD203B41FA5}">
                      <a16:colId xmlns:a16="http://schemas.microsoft.com/office/drawing/2014/main" xmlns="" val="2472996245"/>
                    </a:ext>
                  </a:extLst>
                </a:gridCol>
                <a:gridCol w="186512">
                  <a:extLst>
                    <a:ext uri="{9D8B030D-6E8A-4147-A177-3AD203B41FA5}">
                      <a16:colId xmlns:a16="http://schemas.microsoft.com/office/drawing/2014/main" xmlns="" val="1260083195"/>
                    </a:ext>
                  </a:extLst>
                </a:gridCol>
                <a:gridCol w="186512">
                  <a:extLst>
                    <a:ext uri="{9D8B030D-6E8A-4147-A177-3AD203B41FA5}">
                      <a16:colId xmlns:a16="http://schemas.microsoft.com/office/drawing/2014/main" xmlns="" val="2821944530"/>
                    </a:ext>
                  </a:extLst>
                </a:gridCol>
                <a:gridCol w="186512">
                  <a:extLst>
                    <a:ext uri="{9D8B030D-6E8A-4147-A177-3AD203B41FA5}">
                      <a16:colId xmlns:a16="http://schemas.microsoft.com/office/drawing/2014/main" xmlns="" val="4166701807"/>
                    </a:ext>
                  </a:extLst>
                </a:gridCol>
                <a:gridCol w="186512">
                  <a:extLst>
                    <a:ext uri="{9D8B030D-6E8A-4147-A177-3AD203B41FA5}">
                      <a16:colId xmlns:a16="http://schemas.microsoft.com/office/drawing/2014/main" xmlns="" val="1078945907"/>
                    </a:ext>
                  </a:extLst>
                </a:gridCol>
                <a:gridCol w="186512">
                  <a:extLst>
                    <a:ext uri="{9D8B030D-6E8A-4147-A177-3AD203B41FA5}">
                      <a16:colId xmlns:a16="http://schemas.microsoft.com/office/drawing/2014/main" xmlns="" val="638744105"/>
                    </a:ext>
                  </a:extLst>
                </a:gridCol>
                <a:gridCol w="186512">
                  <a:extLst>
                    <a:ext uri="{9D8B030D-6E8A-4147-A177-3AD203B41FA5}">
                      <a16:colId xmlns:a16="http://schemas.microsoft.com/office/drawing/2014/main" xmlns="" val="729808842"/>
                    </a:ext>
                  </a:extLst>
                </a:gridCol>
                <a:gridCol w="186512">
                  <a:extLst>
                    <a:ext uri="{9D8B030D-6E8A-4147-A177-3AD203B41FA5}">
                      <a16:colId xmlns:a16="http://schemas.microsoft.com/office/drawing/2014/main" xmlns="" val="3609339955"/>
                    </a:ext>
                  </a:extLst>
                </a:gridCol>
              </a:tblGrid>
              <a:tr h="151080"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77602800"/>
                  </a:ext>
                </a:extLst>
              </a:tr>
              <a:tr h="151080"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r>
                        <a:rPr lang="en-GB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  <a:endParaRPr lang="en-US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14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15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16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17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18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19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21776967"/>
                  </a:ext>
                </a:extLst>
              </a:tr>
              <a:tr h="151080"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21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22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23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24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25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26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27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28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29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30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85737208"/>
                  </a:ext>
                </a:extLst>
              </a:tr>
              <a:tr h="151080"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31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32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33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34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35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36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37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38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39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40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92200581"/>
                  </a:ext>
                </a:extLst>
              </a:tr>
              <a:tr h="151080"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41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42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43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44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45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46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47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48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49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50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07038370"/>
                  </a:ext>
                </a:extLst>
              </a:tr>
              <a:tr h="151080"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51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52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53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54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55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56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57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58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59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60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56820565"/>
                  </a:ext>
                </a:extLst>
              </a:tr>
              <a:tr h="151080"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61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62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63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64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65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66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67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68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69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70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3148029"/>
                  </a:ext>
                </a:extLst>
              </a:tr>
              <a:tr h="151080"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71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72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73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74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75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76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77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78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79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80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11259223"/>
                  </a:ext>
                </a:extLst>
              </a:tr>
              <a:tr h="151080"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81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82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83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84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85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86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87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88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89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90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07643235"/>
                  </a:ext>
                </a:extLst>
              </a:tr>
              <a:tr h="151080"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91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92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93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94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95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96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97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98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99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10733" marB="1073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22758678"/>
                  </a:ext>
                </a:extLst>
              </a:tr>
            </a:tbl>
          </a:graphicData>
        </a:graphic>
      </p:graphicFrame>
      <p:graphicFrame>
        <p:nvGraphicFramePr>
          <p:cNvPr id="16" name="Table 3">
            <a:extLst>
              <a:ext uri="{FF2B5EF4-FFF2-40B4-BE49-F238E27FC236}">
                <a16:creationId xmlns:a16="http://schemas.microsoft.com/office/drawing/2014/main" xmlns="" id="{4B087F3C-19EC-40DA-80C9-B9DAF4D995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447576"/>
              </p:ext>
            </p:extLst>
          </p:nvPr>
        </p:nvGraphicFramePr>
        <p:xfrm>
          <a:off x="226930" y="5451083"/>
          <a:ext cx="1041400" cy="92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xmlns="" val="6969149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5986672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85829697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133168162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4203583802"/>
                    </a:ext>
                  </a:extLst>
                </a:gridCol>
              </a:tblGrid>
              <a:tr h="200704"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68776017"/>
                  </a:ext>
                </a:extLst>
              </a:tr>
              <a:tr h="200704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X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55299817"/>
                  </a:ext>
                </a:extLst>
              </a:tr>
              <a:tr h="200704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86405917"/>
                  </a:ext>
                </a:extLst>
              </a:tr>
              <a:tr h="207494">
                <a:tc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32303979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xmlns="" id="{7CAB397E-5B83-4455-AE91-3F9261FE34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610247"/>
              </p:ext>
            </p:extLst>
          </p:nvPr>
        </p:nvGraphicFramePr>
        <p:xfrm>
          <a:off x="1474804" y="5386447"/>
          <a:ext cx="977138" cy="7161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518">
                  <a:extLst>
                    <a:ext uri="{9D8B030D-6E8A-4147-A177-3AD203B41FA5}">
                      <a16:colId xmlns:a16="http://schemas.microsoft.com/office/drawing/2014/main" xmlns="" val="69691494"/>
                    </a:ext>
                  </a:extLst>
                </a:gridCol>
                <a:gridCol w="151002">
                  <a:extLst>
                    <a:ext uri="{9D8B030D-6E8A-4147-A177-3AD203B41FA5}">
                      <a16:colId xmlns:a16="http://schemas.microsoft.com/office/drawing/2014/main" xmlns="" val="598667295"/>
                    </a:ext>
                  </a:extLst>
                </a:gridCol>
                <a:gridCol w="159391">
                  <a:extLst>
                    <a:ext uri="{9D8B030D-6E8A-4147-A177-3AD203B41FA5}">
                      <a16:colId xmlns:a16="http://schemas.microsoft.com/office/drawing/2014/main" xmlns="" val="858296971"/>
                    </a:ext>
                  </a:extLst>
                </a:gridCol>
                <a:gridCol w="302004">
                  <a:extLst>
                    <a:ext uri="{9D8B030D-6E8A-4147-A177-3AD203B41FA5}">
                      <a16:colId xmlns:a16="http://schemas.microsoft.com/office/drawing/2014/main" xmlns="" val="1331681628"/>
                    </a:ext>
                  </a:extLst>
                </a:gridCol>
                <a:gridCol w="134223">
                  <a:extLst>
                    <a:ext uri="{9D8B030D-6E8A-4147-A177-3AD203B41FA5}">
                      <a16:colId xmlns:a16="http://schemas.microsoft.com/office/drawing/2014/main" xmlns="" val="2535603177"/>
                    </a:ext>
                  </a:extLst>
                </a:gridCol>
              </a:tblGrid>
              <a:tr h="258908">
                <a:tc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0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r1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68776017"/>
                  </a:ext>
                </a:extLst>
              </a:tr>
              <a:tr h="197988">
                <a:tc>
                  <a:txBody>
                    <a:bodyPr/>
                    <a:lstStyle/>
                    <a:p>
                      <a:pPr algn="ctr"/>
                      <a:endParaRPr lang="en-GB" sz="7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7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7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55299817"/>
                  </a:ext>
                </a:extLst>
              </a:tr>
              <a:tr h="258908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86405917"/>
                  </a:ext>
                </a:extLst>
              </a:tr>
            </a:tbl>
          </a:graphicData>
        </a:graphic>
      </p:graphicFrame>
      <p:graphicFrame>
        <p:nvGraphicFramePr>
          <p:cNvPr id="19" name="Table 3">
            <a:extLst>
              <a:ext uri="{FF2B5EF4-FFF2-40B4-BE49-F238E27FC236}">
                <a16:creationId xmlns:a16="http://schemas.microsoft.com/office/drawing/2014/main" xmlns="" id="{BEEEB077-A603-4BD8-8104-E5554B53B4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549673"/>
              </p:ext>
            </p:extLst>
          </p:nvPr>
        </p:nvGraphicFramePr>
        <p:xfrm>
          <a:off x="2866638" y="5195680"/>
          <a:ext cx="624840" cy="132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xmlns="" val="6969149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5986672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858296971"/>
                    </a:ext>
                  </a:extLst>
                </a:gridCol>
              </a:tblGrid>
              <a:tr h="164481">
                <a:tc>
                  <a:txBody>
                    <a:bodyPr/>
                    <a:lstStyle/>
                    <a:p>
                      <a:pPr algn="ctr"/>
                      <a:endParaRPr lang="en-GB" sz="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en-GB" sz="6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3937437"/>
                  </a:ext>
                </a:extLst>
              </a:tr>
              <a:tr h="226161"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68776017"/>
                  </a:ext>
                </a:extLst>
              </a:tr>
              <a:tr h="226161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X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55299817"/>
                  </a:ext>
                </a:extLst>
              </a:tr>
              <a:tr h="226161"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86405917"/>
                  </a:ext>
                </a:extLst>
              </a:tr>
              <a:tr h="226161"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48708239"/>
                  </a:ext>
                </a:extLst>
              </a:tr>
              <a:tr h="219307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32303979"/>
                  </a:ext>
                </a:extLst>
              </a:tr>
            </a:tbl>
          </a:graphicData>
        </a:graphic>
      </p:graphicFrame>
      <p:graphicFrame>
        <p:nvGraphicFramePr>
          <p:cNvPr id="20" name="Table 3">
            <a:extLst>
              <a:ext uri="{FF2B5EF4-FFF2-40B4-BE49-F238E27FC236}">
                <a16:creationId xmlns:a16="http://schemas.microsoft.com/office/drawing/2014/main" xmlns="" id="{5C9F8A53-61A7-4441-99F7-1A6049F8B6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577945"/>
              </p:ext>
            </p:extLst>
          </p:nvPr>
        </p:nvGraphicFramePr>
        <p:xfrm>
          <a:off x="3983472" y="5195680"/>
          <a:ext cx="833120" cy="141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xmlns="" val="6969149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5986672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85829697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632871280"/>
                    </a:ext>
                  </a:extLst>
                </a:gridCol>
              </a:tblGrid>
              <a:tr h="162694">
                <a:tc>
                  <a:txBody>
                    <a:bodyPr/>
                    <a:lstStyle/>
                    <a:p>
                      <a:pPr algn="ctr"/>
                      <a:endParaRPr lang="en-GB" sz="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en-GB" sz="6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en-GB" sz="6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3937437"/>
                  </a:ext>
                </a:extLst>
              </a:tr>
              <a:tr h="203367"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68776017"/>
                  </a:ext>
                </a:extLst>
              </a:tr>
              <a:tr h="203367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X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55299817"/>
                  </a:ext>
                </a:extLst>
              </a:tr>
              <a:tr h="203367"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86405917"/>
                  </a:ext>
                </a:extLst>
              </a:tr>
              <a:tr h="203367">
                <a:tc>
                  <a:txBody>
                    <a:bodyPr/>
                    <a:lstStyle/>
                    <a:p>
                      <a:pPr algn="ctr"/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48708239"/>
                  </a:ext>
                </a:extLst>
              </a:tr>
              <a:tr h="203367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32303979"/>
                  </a:ext>
                </a:extLst>
              </a:tr>
              <a:tr h="203367"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endParaRPr lang="en-GB" sz="6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endParaRPr lang="en-GB" sz="6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6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6979219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644525" y="179388"/>
            <a:ext cx="7886700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3200" b="1" dirty="0">
                <a:solidFill>
                  <a:srgbClr val="1B75BC"/>
                </a:solidFill>
                <a:latin typeface="Century Gothic" panose="020B0502020202020204" pitchFamily="34" charset="0"/>
              </a:rPr>
              <a:t>Year 5: Maths Knowledge Mat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CCD8000A-B72A-491F-9BBD-31D91B075C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147359"/>
              </p:ext>
            </p:extLst>
          </p:nvPr>
        </p:nvGraphicFramePr>
        <p:xfrm>
          <a:off x="2604214" y="695977"/>
          <a:ext cx="2312074" cy="21015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2074">
                  <a:extLst>
                    <a:ext uri="{9D8B030D-6E8A-4147-A177-3AD203B41FA5}">
                      <a16:colId xmlns:a16="http://schemas.microsoft.com/office/drawing/2014/main" xmlns="" val="3323056554"/>
                    </a:ext>
                  </a:extLst>
                </a:gridCol>
              </a:tblGrid>
              <a:tr h="252145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Perimeter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74196140"/>
                  </a:ext>
                </a:extLst>
              </a:tr>
              <a:tr h="1842441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This must be 4 cm (10cm – 6cm)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67505138"/>
                  </a:ext>
                </a:extLst>
              </a:tr>
            </a:tbl>
          </a:graphicData>
        </a:graphic>
      </p:graphicFrame>
      <p:graphicFrame>
        <p:nvGraphicFramePr>
          <p:cNvPr id="25" name="Table 25">
            <a:extLst>
              <a:ext uri="{FF2B5EF4-FFF2-40B4-BE49-F238E27FC236}">
                <a16:creationId xmlns:a16="http://schemas.microsoft.com/office/drawing/2014/main" xmlns="" id="{D7862D5A-714E-42EF-B8A5-F87AAFC3D6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535508"/>
              </p:ext>
            </p:extLst>
          </p:nvPr>
        </p:nvGraphicFramePr>
        <p:xfrm>
          <a:off x="156583" y="695978"/>
          <a:ext cx="2371266" cy="3271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633">
                  <a:extLst>
                    <a:ext uri="{9D8B030D-6E8A-4147-A177-3AD203B41FA5}">
                      <a16:colId xmlns:a16="http://schemas.microsoft.com/office/drawing/2014/main" xmlns="" val="1164396241"/>
                    </a:ext>
                  </a:extLst>
                </a:gridCol>
                <a:gridCol w="1185633">
                  <a:extLst>
                    <a:ext uri="{9D8B030D-6E8A-4147-A177-3AD203B41FA5}">
                      <a16:colId xmlns:a16="http://schemas.microsoft.com/office/drawing/2014/main" xmlns="" val="3841406138"/>
                    </a:ext>
                  </a:extLst>
                </a:gridCol>
              </a:tblGrid>
              <a:tr h="284691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Measures – Sticky Knowledge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accent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84561576"/>
                  </a:ext>
                </a:extLst>
              </a:tr>
              <a:tr h="1398334">
                <a:tc>
                  <a:txBody>
                    <a:bodyPr/>
                    <a:lstStyle/>
                    <a:p>
                      <a:pPr algn="ctr"/>
                      <a:endParaRPr lang="en-GB" sz="1000" b="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0" dirty="0"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n-GB" sz="1000" b="0" dirty="0">
                          <a:latin typeface="Century Gothic" panose="020B0502020202020204" pitchFamily="34" charset="0"/>
                        </a:rPr>
                        <a:t>1 km = 1000 m</a:t>
                      </a:r>
                    </a:p>
                    <a:p>
                      <a:pPr algn="l"/>
                      <a:r>
                        <a:rPr lang="en-GB" sz="1000" b="0" dirty="0">
                          <a:latin typeface="Century Gothic" panose="020B0502020202020204" pitchFamily="34" charset="0"/>
                        </a:rPr>
                        <a:t>1 m = 100 cm</a:t>
                      </a:r>
                    </a:p>
                    <a:p>
                      <a:pPr algn="l"/>
                      <a:r>
                        <a:rPr lang="en-GB" sz="1000" b="0" dirty="0">
                          <a:latin typeface="Century Gothic" panose="020B0502020202020204" pitchFamily="34" charset="0"/>
                        </a:rPr>
                        <a:t>1 cm = 10 mm</a:t>
                      </a:r>
                    </a:p>
                    <a:p>
                      <a:pPr algn="l"/>
                      <a:endParaRPr lang="en-GB" sz="1000" b="0" dirty="0"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n-GB" sz="1000" b="0" dirty="0"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n-GB" sz="1000" b="0" dirty="0"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n-GB" sz="1000" b="0" dirty="0"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n-GB" sz="1000" b="0" dirty="0">
                          <a:latin typeface="Century Gothic" panose="020B0502020202020204" pitchFamily="34" charset="0"/>
                        </a:rPr>
                        <a:t>1 kg = 1000 g</a:t>
                      </a:r>
                    </a:p>
                    <a:p>
                      <a:pPr algn="l"/>
                      <a:endParaRPr lang="en-GB" sz="1000" b="0" dirty="0"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n-GB" sz="1000" b="0" dirty="0"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n-GB" sz="1000" b="0" dirty="0"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n-GB" sz="1000" b="0" dirty="0"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n-GB" sz="1000" b="0" dirty="0">
                          <a:latin typeface="Century Gothic" panose="020B0502020202020204" pitchFamily="34" charset="0"/>
                        </a:rPr>
                        <a:t>1 l = 1000 ml</a:t>
                      </a:r>
                    </a:p>
                    <a:p>
                      <a:pPr algn="ctr"/>
                      <a:endParaRPr lang="en-GB" sz="1000" b="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Imperial measures</a:t>
                      </a:r>
                    </a:p>
                    <a:p>
                      <a:pPr algn="ctr"/>
                      <a:endParaRPr lang="en-GB" sz="1000" b="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sz="1000" b="0" dirty="0">
                          <a:latin typeface="Century Gothic" panose="020B0502020202020204" pitchFamily="34" charset="0"/>
                        </a:rPr>
                        <a:t>1 mile = 1.6 km</a:t>
                      </a:r>
                    </a:p>
                    <a:p>
                      <a:pPr algn="ctr"/>
                      <a:r>
                        <a:rPr lang="en-GB" sz="1000" b="0" dirty="0">
                          <a:latin typeface="Century Gothic" panose="020B0502020202020204" pitchFamily="34" charset="0"/>
                        </a:rPr>
                        <a:t>I yard = 9.1 m</a:t>
                      </a:r>
                    </a:p>
                    <a:p>
                      <a:pPr algn="ctr"/>
                      <a:r>
                        <a:rPr lang="en-GB" sz="1000" b="0" dirty="0">
                          <a:latin typeface="Century Gothic" panose="020B0502020202020204" pitchFamily="34" charset="0"/>
                        </a:rPr>
                        <a:t>1 foot = 30 cm</a:t>
                      </a:r>
                    </a:p>
                    <a:p>
                      <a:pPr algn="ctr"/>
                      <a:r>
                        <a:rPr lang="en-GB" sz="1000" b="0" dirty="0">
                          <a:latin typeface="Century Gothic" panose="020B0502020202020204" pitchFamily="34" charset="0"/>
                        </a:rPr>
                        <a:t>1 inch = 2.54 cm</a:t>
                      </a:r>
                    </a:p>
                    <a:p>
                      <a:pPr algn="ctr"/>
                      <a:endParaRPr lang="en-GB" sz="1000" b="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sz="1000" b="0" dirty="0">
                          <a:latin typeface="Century Gothic" panose="020B0502020202020204" pitchFamily="34" charset="0"/>
                        </a:rPr>
                        <a:t>1 lb (pound) = 0.45 kg</a:t>
                      </a:r>
                    </a:p>
                    <a:p>
                      <a:pPr algn="ctr"/>
                      <a:endParaRPr lang="en-GB" sz="1000" b="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sz="1000" b="0" dirty="0">
                          <a:latin typeface="Century Gothic" panose="020B0502020202020204" pitchFamily="34" charset="0"/>
                        </a:rPr>
                        <a:t>1 pint = 0.57 litre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97563447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xmlns="" id="{47710A1E-A884-4289-A2A7-AEBA52732B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700675"/>
              </p:ext>
            </p:extLst>
          </p:nvPr>
        </p:nvGraphicFramePr>
        <p:xfrm>
          <a:off x="4992653" y="695976"/>
          <a:ext cx="4022926" cy="1805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2926">
                  <a:extLst>
                    <a:ext uri="{9D8B030D-6E8A-4147-A177-3AD203B41FA5}">
                      <a16:colId xmlns:a16="http://schemas.microsoft.com/office/drawing/2014/main" xmlns="" val="3035323740"/>
                    </a:ext>
                  </a:extLst>
                </a:gridCol>
              </a:tblGrid>
              <a:tr h="2441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Angles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88399979"/>
                  </a:ext>
                </a:extLst>
              </a:tr>
              <a:tr h="1561051"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14755654"/>
                  </a:ext>
                </a:extLst>
              </a:tr>
            </a:tbl>
          </a:graphicData>
        </a:graphic>
      </p:graphicFrame>
      <p:graphicFrame>
        <p:nvGraphicFramePr>
          <p:cNvPr id="79" name="Table 4">
            <a:extLst>
              <a:ext uri="{FF2B5EF4-FFF2-40B4-BE49-F238E27FC236}">
                <a16:creationId xmlns:a16="http://schemas.microsoft.com/office/drawing/2014/main" xmlns="" id="{85A44955-43B9-4D29-AE2A-7152BD7C04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772852"/>
              </p:ext>
            </p:extLst>
          </p:nvPr>
        </p:nvGraphicFramePr>
        <p:xfrm>
          <a:off x="5547309" y="4030506"/>
          <a:ext cx="3451634" cy="23931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5372">
                  <a:extLst>
                    <a:ext uri="{9D8B030D-6E8A-4147-A177-3AD203B41FA5}">
                      <a16:colId xmlns:a16="http://schemas.microsoft.com/office/drawing/2014/main" xmlns="" val="3323056554"/>
                    </a:ext>
                  </a:extLst>
                </a:gridCol>
                <a:gridCol w="1696262">
                  <a:extLst>
                    <a:ext uri="{9D8B030D-6E8A-4147-A177-3AD203B41FA5}">
                      <a16:colId xmlns:a16="http://schemas.microsoft.com/office/drawing/2014/main" xmlns="" val="1476760164"/>
                    </a:ext>
                  </a:extLst>
                </a:gridCol>
              </a:tblGrid>
              <a:tr h="306544"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Coordinates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accent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74196140"/>
                  </a:ext>
                </a:extLst>
              </a:tr>
              <a:tr h="2086563"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 has been reflected in the x axis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shape has been reflected in the dotted line y=x+2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67505138"/>
                  </a:ext>
                </a:extLst>
              </a:tr>
            </a:tbl>
          </a:graphicData>
        </a:graphic>
      </p:graphicFrame>
      <p:graphicFrame>
        <p:nvGraphicFramePr>
          <p:cNvPr id="73" name="Table 72">
            <a:extLst>
              <a:ext uri="{FF2B5EF4-FFF2-40B4-BE49-F238E27FC236}">
                <a16:creationId xmlns:a16="http://schemas.microsoft.com/office/drawing/2014/main" xmlns="" id="{B204B955-0EC8-412B-AD33-B0C62DAD8E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838999"/>
              </p:ext>
            </p:extLst>
          </p:nvPr>
        </p:nvGraphicFramePr>
        <p:xfrm>
          <a:off x="5547309" y="2546374"/>
          <a:ext cx="3474244" cy="1437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0">
                  <a:extLst>
                    <a:ext uri="{9D8B030D-6E8A-4147-A177-3AD203B41FA5}">
                      <a16:colId xmlns:a16="http://schemas.microsoft.com/office/drawing/2014/main" xmlns="" val="3056116131"/>
                    </a:ext>
                  </a:extLst>
                </a:gridCol>
                <a:gridCol w="3092604">
                  <a:extLst>
                    <a:ext uri="{9D8B030D-6E8A-4147-A177-3AD203B41FA5}">
                      <a16:colId xmlns:a16="http://schemas.microsoft.com/office/drawing/2014/main" xmlns="" val="2417110690"/>
                    </a:ext>
                  </a:extLst>
                </a:gridCol>
              </a:tblGrid>
              <a:tr h="1437185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Using a protractor</a:t>
                      </a:r>
                    </a:p>
                  </a:txBody>
                  <a:tcPr vert="vert27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accent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07533846"/>
                  </a:ext>
                </a:extLst>
              </a:tr>
            </a:tbl>
          </a:graphicData>
        </a:graphic>
      </p:graphicFrame>
      <p:graphicFrame>
        <p:nvGraphicFramePr>
          <p:cNvPr id="84" name="Table 35">
            <a:extLst>
              <a:ext uri="{FF2B5EF4-FFF2-40B4-BE49-F238E27FC236}">
                <a16:creationId xmlns:a16="http://schemas.microsoft.com/office/drawing/2014/main" xmlns="" id="{43BBC673-2FA2-42AE-A1AB-B2BAAC3AF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634316"/>
              </p:ext>
            </p:extLst>
          </p:nvPr>
        </p:nvGraphicFramePr>
        <p:xfrm>
          <a:off x="156583" y="4076792"/>
          <a:ext cx="2371266" cy="2493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1266">
                  <a:extLst>
                    <a:ext uri="{9D8B030D-6E8A-4147-A177-3AD203B41FA5}">
                      <a16:colId xmlns:a16="http://schemas.microsoft.com/office/drawing/2014/main" xmlns="" val="389823572"/>
                    </a:ext>
                  </a:extLst>
                </a:gridCol>
              </a:tblGrid>
              <a:tr h="290273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Roman Numerals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B75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8216046"/>
                  </a:ext>
                </a:extLst>
              </a:tr>
              <a:tr h="2203164">
                <a:tc>
                  <a:txBody>
                    <a:bodyPr/>
                    <a:lstStyle/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8873559"/>
                  </a:ext>
                </a:extLst>
              </a:tr>
            </a:tbl>
          </a:graphicData>
        </a:graphic>
      </p:graphicFrame>
      <p:pic>
        <p:nvPicPr>
          <p:cNvPr id="87" name="Picture 86">
            <a:extLst>
              <a:ext uri="{FF2B5EF4-FFF2-40B4-BE49-F238E27FC236}">
                <a16:creationId xmlns:a16="http://schemas.microsoft.com/office/drawing/2014/main" xmlns="" id="{F4D7080B-DE27-49EC-8D42-5A6BF846B2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184" y="1032828"/>
            <a:ext cx="904875" cy="452438"/>
          </a:xfrm>
          <a:prstGeom prst="rect">
            <a:avLst/>
          </a:prstGeom>
        </p:spPr>
      </p:pic>
      <p:pic>
        <p:nvPicPr>
          <p:cNvPr id="89" name="Picture 88">
            <a:extLst>
              <a:ext uri="{FF2B5EF4-FFF2-40B4-BE49-F238E27FC236}">
                <a16:creationId xmlns:a16="http://schemas.microsoft.com/office/drawing/2014/main" xmlns="" id="{E36AB0CD-CD6B-4639-AD6B-E6FC02780A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940" y="2026557"/>
            <a:ext cx="457200" cy="457200"/>
          </a:xfrm>
          <a:prstGeom prst="rect">
            <a:avLst/>
          </a:prstGeom>
        </p:spPr>
      </p:pic>
      <p:pic>
        <p:nvPicPr>
          <p:cNvPr id="91" name="Picture 90">
            <a:extLst>
              <a:ext uri="{FF2B5EF4-FFF2-40B4-BE49-F238E27FC236}">
                <a16:creationId xmlns:a16="http://schemas.microsoft.com/office/drawing/2014/main" xmlns="" id="{AC34DB4A-7AA8-41EC-BF09-85518201668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1021" y="2840310"/>
            <a:ext cx="452438" cy="421369"/>
          </a:xfrm>
          <a:prstGeom prst="rect">
            <a:avLst/>
          </a:prstGeom>
        </p:spPr>
      </p:pic>
      <p:pic>
        <p:nvPicPr>
          <p:cNvPr id="97" name="Picture 96">
            <a:extLst>
              <a:ext uri="{FF2B5EF4-FFF2-40B4-BE49-F238E27FC236}">
                <a16:creationId xmlns:a16="http://schemas.microsoft.com/office/drawing/2014/main" xmlns="" id="{220BE6E9-8551-43AE-8566-D2BAFDAEACC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87554" y="1404473"/>
            <a:ext cx="1685567" cy="1329005"/>
          </a:xfrm>
          <a:prstGeom prst="rect">
            <a:avLst/>
          </a:prstGeom>
        </p:spPr>
      </p:pic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xmlns="" id="{DD49E139-FBC0-4517-B620-AD829178AAD7}"/>
              </a:ext>
            </a:extLst>
          </p:cNvPr>
          <p:cNvCxnSpPr>
            <a:cxnSpLocks/>
          </p:cNvCxnSpPr>
          <p:nvPr/>
        </p:nvCxnSpPr>
        <p:spPr>
          <a:xfrm flipH="1">
            <a:off x="3146911" y="1190625"/>
            <a:ext cx="449884" cy="2138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xmlns="" id="{D0822DD9-52D7-4476-A77E-B3E115070A0B}"/>
              </a:ext>
            </a:extLst>
          </p:cNvPr>
          <p:cNvSpPr txBox="1"/>
          <p:nvPr/>
        </p:nvSpPr>
        <p:spPr>
          <a:xfrm>
            <a:off x="3864285" y="1366350"/>
            <a:ext cx="11283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entury Gothic" panose="020B0502020202020204" pitchFamily="34" charset="0"/>
              </a:rPr>
              <a:t>This must be 7cm </a:t>
            </a:r>
          </a:p>
          <a:p>
            <a:r>
              <a:rPr lang="en-GB" sz="1000" dirty="0">
                <a:latin typeface="Century Gothic" panose="020B0502020202020204" pitchFamily="34" charset="0"/>
              </a:rPr>
              <a:t>(9cm – 2cm)</a:t>
            </a:r>
          </a:p>
        </p:txBody>
      </p: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xmlns="" id="{B24F4DB5-A565-4B7E-8402-082191D1AAE9}"/>
              </a:ext>
            </a:extLst>
          </p:cNvPr>
          <p:cNvCxnSpPr>
            <a:stCxn id="101" idx="1"/>
          </p:cNvCxnSpPr>
          <p:nvPr/>
        </p:nvCxnSpPr>
        <p:spPr>
          <a:xfrm flipH="1">
            <a:off x="3371853" y="1643349"/>
            <a:ext cx="492432" cy="533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Table 35">
            <a:extLst>
              <a:ext uri="{FF2B5EF4-FFF2-40B4-BE49-F238E27FC236}">
                <a16:creationId xmlns:a16="http://schemas.microsoft.com/office/drawing/2014/main" xmlns="" id="{F9DCA901-6004-4093-8E1F-93606D47E5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570613"/>
              </p:ext>
            </p:extLst>
          </p:nvPr>
        </p:nvGraphicFramePr>
        <p:xfrm>
          <a:off x="2601034" y="2899636"/>
          <a:ext cx="2861562" cy="3544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1562">
                  <a:extLst>
                    <a:ext uri="{9D8B030D-6E8A-4147-A177-3AD203B41FA5}">
                      <a16:colId xmlns:a16="http://schemas.microsoft.com/office/drawing/2014/main" xmlns="" val="389823572"/>
                    </a:ext>
                  </a:extLst>
                </a:gridCol>
              </a:tblGrid>
              <a:tr h="300764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3D Shapes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8216046"/>
                  </a:ext>
                </a:extLst>
              </a:tr>
              <a:tr h="3243282">
                <a:tc>
                  <a:txBody>
                    <a:bodyPr/>
                    <a:lstStyle/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8873559"/>
                  </a:ext>
                </a:extLst>
              </a:tr>
            </a:tbl>
          </a:graphicData>
        </a:graphic>
      </p:graphicFrame>
      <p:pic>
        <p:nvPicPr>
          <p:cNvPr id="112" name="Picture 111">
            <a:extLst>
              <a:ext uri="{FF2B5EF4-FFF2-40B4-BE49-F238E27FC236}">
                <a16:creationId xmlns:a16="http://schemas.microsoft.com/office/drawing/2014/main" xmlns="" id="{D8748245-0386-4AFB-94E0-9083343227E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81085" y="2680570"/>
            <a:ext cx="2974234" cy="1283304"/>
          </a:xfrm>
          <a:prstGeom prst="rect">
            <a:avLst/>
          </a:prstGeom>
        </p:spPr>
      </p:pic>
      <p:sp>
        <p:nvSpPr>
          <p:cNvPr id="118" name="TextBox 117">
            <a:extLst>
              <a:ext uri="{FF2B5EF4-FFF2-40B4-BE49-F238E27FC236}">
                <a16:creationId xmlns:a16="http://schemas.microsoft.com/office/drawing/2014/main" xmlns="" id="{82DF0026-CC25-434A-B5B0-7DC8CEE05E80}"/>
              </a:ext>
            </a:extLst>
          </p:cNvPr>
          <p:cNvSpPr txBox="1"/>
          <p:nvPr/>
        </p:nvSpPr>
        <p:spPr>
          <a:xfrm>
            <a:off x="1459353" y="4509000"/>
            <a:ext cx="1116286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rPr>
              <a:t>Dates</a:t>
            </a:r>
          </a:p>
          <a:p>
            <a:endParaRPr lang="en-GB" sz="9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r>
              <a:rPr kumimoji="0" lang="en-GB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rPr>
              <a:t>2020 = </a:t>
            </a:r>
            <a:r>
              <a:rPr kumimoji="0" lang="en-GB" sz="90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MMXX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entury Gothic" panose="020B0502020202020204" pitchFamily="34" charset="0"/>
              </a:rPr>
              <a:t>2021 = </a:t>
            </a:r>
            <a:r>
              <a:rPr kumimoji="0" lang="en-GB" sz="90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MMXXI</a:t>
            </a:r>
          </a:p>
          <a:p>
            <a:pPr algn="l"/>
            <a:r>
              <a:rPr lang="en-GB" sz="90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2022 = </a:t>
            </a:r>
            <a:r>
              <a:rPr lang="en-GB" sz="9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MMXXII</a:t>
            </a:r>
          </a:p>
          <a:p>
            <a:pPr algn="l"/>
            <a:r>
              <a:rPr lang="en-GB" sz="900" i="0" dirty="0">
                <a:effectLst/>
                <a:latin typeface="Century Gothic" panose="020B0502020202020204" pitchFamily="34" charset="0"/>
              </a:rPr>
              <a:t>2023 = </a:t>
            </a:r>
            <a:r>
              <a:rPr lang="en-GB" sz="9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MMXXIII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</a:rPr>
              <a:t>2024 = </a:t>
            </a:r>
            <a:r>
              <a:rPr kumimoji="0" lang="en-GB" sz="9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MMXXIV</a:t>
            </a:r>
            <a:r>
              <a:rPr kumimoji="0" lang="en-GB" sz="9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900" dirty="0">
              <a:latin typeface="Century Gothic" panose="020B0502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900" dirty="0">
              <a:latin typeface="Century Gothic" panose="020B0502020202020204" pitchFamily="34" charset="0"/>
            </a:endParaRPr>
          </a:p>
          <a:p>
            <a:pPr algn="l"/>
            <a:r>
              <a:rPr lang="en-GB" sz="900" i="0" dirty="0">
                <a:effectLst/>
                <a:latin typeface="Century Gothic" panose="020B0502020202020204" pitchFamily="34" charset="0"/>
              </a:rPr>
              <a:t>1066 = </a:t>
            </a:r>
            <a:r>
              <a:rPr lang="en-GB" sz="9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MLXVI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900" dirty="0">
              <a:latin typeface="Century Gothic" panose="020B0502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</a:rPr>
              <a:t>1939 = </a:t>
            </a:r>
            <a:r>
              <a:rPr kumimoji="0" lang="en-GB" sz="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MCMXXXIX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Century Gothic" panose="020B0502020202020204" pitchFamily="34" charset="0"/>
            </a:endParaRPr>
          </a:p>
          <a:p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84999F7A-A3EA-4D59-BC62-B4584597AE8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20907" y="3309984"/>
            <a:ext cx="2821817" cy="3037337"/>
          </a:xfrm>
          <a:prstGeom prst="rect">
            <a:avLst/>
          </a:prstGeom>
        </p:spPr>
      </p:pic>
      <p:grpSp>
        <p:nvGrpSpPr>
          <p:cNvPr id="57" name="Group 56">
            <a:extLst>
              <a:ext uri="{FF2B5EF4-FFF2-40B4-BE49-F238E27FC236}">
                <a16:creationId xmlns:a16="http://schemas.microsoft.com/office/drawing/2014/main" xmlns="" id="{F639BF51-3698-49B4-B5F2-B1B8310BA0E5}"/>
              </a:ext>
            </a:extLst>
          </p:cNvPr>
          <p:cNvGrpSpPr/>
          <p:nvPr/>
        </p:nvGrpSpPr>
        <p:grpSpPr>
          <a:xfrm>
            <a:off x="5238850" y="1048054"/>
            <a:ext cx="500078" cy="481918"/>
            <a:chOff x="5584337" y="1344884"/>
            <a:chExt cx="364069" cy="350848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xmlns="" id="{4F98EC14-AE98-4314-83CF-9FF80F970B00}"/>
                </a:ext>
              </a:extLst>
            </p:cNvPr>
            <p:cNvCxnSpPr>
              <a:cxnSpLocks/>
            </p:cNvCxnSpPr>
            <p:nvPr/>
          </p:nvCxnSpPr>
          <p:spPr>
            <a:xfrm>
              <a:off x="5584337" y="1344884"/>
              <a:ext cx="0" cy="35084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xmlns="" id="{ADF3609B-6BA3-4C83-81A6-0B6BF3788538}"/>
                </a:ext>
              </a:extLst>
            </p:cNvPr>
            <p:cNvCxnSpPr>
              <a:cxnSpLocks/>
            </p:cNvCxnSpPr>
            <p:nvPr/>
          </p:nvCxnSpPr>
          <p:spPr>
            <a:xfrm>
              <a:off x="5589099" y="1695732"/>
              <a:ext cx="35930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xmlns="" id="{1F3BD057-941A-4F01-863B-988849A2C4E9}"/>
                </a:ext>
              </a:extLst>
            </p:cNvPr>
            <p:cNvCxnSpPr>
              <a:cxnSpLocks/>
            </p:cNvCxnSpPr>
            <p:nvPr/>
          </p:nvCxnSpPr>
          <p:spPr>
            <a:xfrm>
              <a:off x="5584337" y="1582300"/>
              <a:ext cx="13384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xmlns="" id="{146DDE82-CA67-4F79-BB78-B46E9861964B}"/>
                </a:ext>
              </a:extLst>
            </p:cNvPr>
            <p:cNvCxnSpPr>
              <a:cxnSpLocks/>
            </p:cNvCxnSpPr>
            <p:nvPr/>
          </p:nvCxnSpPr>
          <p:spPr>
            <a:xfrm>
              <a:off x="5720068" y="1582300"/>
              <a:ext cx="0" cy="1134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xmlns="" id="{11450E6B-BC4A-4CA0-B1DD-6E2EF7AE6399}"/>
              </a:ext>
            </a:extLst>
          </p:cNvPr>
          <p:cNvGrpSpPr/>
          <p:nvPr/>
        </p:nvGrpSpPr>
        <p:grpSpPr>
          <a:xfrm>
            <a:off x="6157100" y="1920348"/>
            <a:ext cx="886657" cy="520933"/>
            <a:chOff x="6068342" y="2315343"/>
            <a:chExt cx="580498" cy="341057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xmlns="" id="{2BF5CED8-9132-4477-AFC4-E290879898B0}"/>
                </a:ext>
              </a:extLst>
            </p:cNvPr>
            <p:cNvCxnSpPr>
              <a:cxnSpLocks/>
            </p:cNvCxnSpPr>
            <p:nvPr/>
          </p:nvCxnSpPr>
          <p:spPr>
            <a:xfrm>
              <a:off x="6068342" y="2315343"/>
              <a:ext cx="233491" cy="2575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Arc 33">
              <a:extLst>
                <a:ext uri="{FF2B5EF4-FFF2-40B4-BE49-F238E27FC236}">
                  <a16:creationId xmlns:a16="http://schemas.microsoft.com/office/drawing/2014/main" xmlns="" id="{F473B1B5-F5BD-4D56-94BE-BDB87AF703C0}"/>
                </a:ext>
              </a:extLst>
            </p:cNvPr>
            <p:cNvSpPr/>
            <p:nvPr/>
          </p:nvSpPr>
          <p:spPr>
            <a:xfrm rot="19511101">
              <a:off x="6219889" y="2445561"/>
              <a:ext cx="203521" cy="210839"/>
            </a:xfrm>
            <a:prstGeom prst="arc">
              <a:avLst>
                <a:gd name="adj1" fmla="val 14887566"/>
                <a:gd name="adj2" fmla="val 2882963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xmlns="" id="{76351C95-0B6F-4646-9465-53431ED00F76}"/>
                </a:ext>
              </a:extLst>
            </p:cNvPr>
            <p:cNvCxnSpPr>
              <a:cxnSpLocks/>
            </p:cNvCxnSpPr>
            <p:nvPr/>
          </p:nvCxnSpPr>
          <p:spPr>
            <a:xfrm>
              <a:off x="6301833" y="2572867"/>
              <a:ext cx="34700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xmlns="" id="{0B7C1363-F39A-481C-AB9D-DAAE0BEEE778}"/>
              </a:ext>
            </a:extLst>
          </p:cNvPr>
          <p:cNvGrpSpPr/>
          <p:nvPr/>
        </p:nvGrpSpPr>
        <p:grpSpPr>
          <a:xfrm>
            <a:off x="5150052" y="1921566"/>
            <a:ext cx="696436" cy="564992"/>
            <a:chOff x="5088421" y="2350016"/>
            <a:chExt cx="463753" cy="376225"/>
          </a:xfrm>
        </p:grpSpPr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xmlns="" id="{5B83A5BE-B3CA-421A-9E98-28FB352D1749}"/>
                </a:ext>
              </a:extLst>
            </p:cNvPr>
            <p:cNvCxnSpPr>
              <a:cxnSpLocks/>
            </p:cNvCxnSpPr>
            <p:nvPr/>
          </p:nvCxnSpPr>
          <p:spPr>
            <a:xfrm>
              <a:off x="5101054" y="2644355"/>
              <a:ext cx="45112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xmlns="" id="{4D3334E4-B620-470F-B0D4-467B9A6F8084}"/>
                </a:ext>
              </a:extLst>
            </p:cNvPr>
            <p:cNvGrpSpPr/>
            <p:nvPr/>
          </p:nvGrpSpPr>
          <p:grpSpPr>
            <a:xfrm>
              <a:off x="5088421" y="2350016"/>
              <a:ext cx="345124" cy="376225"/>
              <a:chOff x="5088421" y="2350016"/>
              <a:chExt cx="345124" cy="376225"/>
            </a:xfrm>
          </p:grpSpPr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xmlns="" id="{959865E8-788F-479C-A2D6-E23108B097B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101055" y="2350016"/>
                <a:ext cx="332490" cy="29116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8" name="Arc 37">
                <a:extLst>
                  <a:ext uri="{FF2B5EF4-FFF2-40B4-BE49-F238E27FC236}">
                    <a16:creationId xmlns:a16="http://schemas.microsoft.com/office/drawing/2014/main" xmlns="" id="{951BB38E-E3E5-4712-8E09-EEFB799F492D}"/>
                  </a:ext>
                </a:extLst>
              </p:cNvPr>
              <p:cNvSpPr/>
              <p:nvPr/>
            </p:nvSpPr>
            <p:spPr>
              <a:xfrm>
                <a:off x="5088421" y="2517043"/>
                <a:ext cx="238324" cy="209198"/>
              </a:xfrm>
              <a:prstGeom prst="arc">
                <a:avLst>
                  <a:gd name="adj1" fmla="val 17418778"/>
                  <a:gd name="adj2" fmla="val 499059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540F20B-B8FC-4D59-BC16-75FD08848159}"/>
              </a:ext>
            </a:extLst>
          </p:cNvPr>
          <p:cNvSpPr txBox="1"/>
          <p:nvPr/>
        </p:nvSpPr>
        <p:spPr>
          <a:xfrm>
            <a:off x="5081828" y="1676175"/>
            <a:ext cx="75685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>
                <a:solidFill>
                  <a:schemeClr val="accent4"/>
                </a:solidFill>
                <a:latin typeface="Century Gothic" panose="020B0502020202020204" pitchFamily="34" charset="0"/>
              </a:rPr>
              <a:t>Acute angle</a:t>
            </a:r>
          </a:p>
          <a:p>
            <a:pPr algn="ctr"/>
            <a:r>
              <a:rPr lang="en-US" sz="500" dirty="0">
                <a:latin typeface="Century Gothic" panose="020B0502020202020204" pitchFamily="34" charset="0"/>
              </a:rPr>
              <a:t>Less than 90</a:t>
            </a:r>
            <a:r>
              <a:rPr lang="en-GB" sz="60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°</a:t>
            </a:r>
            <a:endParaRPr lang="en-GB" sz="500" dirty="0"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62824E6-655E-4AF8-8BEB-D581C9946AC4}"/>
              </a:ext>
            </a:extLst>
          </p:cNvPr>
          <p:cNvSpPr txBox="1"/>
          <p:nvPr/>
        </p:nvSpPr>
        <p:spPr>
          <a:xfrm>
            <a:off x="5364368" y="1031569"/>
            <a:ext cx="75685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>
                <a:solidFill>
                  <a:schemeClr val="accent4"/>
                </a:solidFill>
                <a:latin typeface="Century Gothic" panose="020B0502020202020204" pitchFamily="34" charset="0"/>
              </a:rPr>
              <a:t>Right angle</a:t>
            </a:r>
          </a:p>
          <a:p>
            <a:pPr algn="ctr"/>
            <a:r>
              <a:rPr lang="en-US" sz="500" dirty="0">
                <a:latin typeface="Century Gothic" panose="020B0502020202020204" pitchFamily="34" charset="0"/>
              </a:rPr>
              <a:t>Exactly 90</a:t>
            </a:r>
            <a:r>
              <a:rPr lang="en-GB" sz="60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°</a:t>
            </a:r>
            <a:endParaRPr lang="en-GB" sz="500" dirty="0">
              <a:latin typeface="Century Gothic" panose="020B0502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7660EB3-7F87-455B-8215-E1DD12A59B21}"/>
              </a:ext>
            </a:extLst>
          </p:cNvPr>
          <p:cNvSpPr txBox="1"/>
          <p:nvPr/>
        </p:nvSpPr>
        <p:spPr>
          <a:xfrm>
            <a:off x="6298719" y="1793488"/>
            <a:ext cx="950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>
                <a:solidFill>
                  <a:schemeClr val="accent4"/>
                </a:solidFill>
                <a:latin typeface="Century Gothic" panose="020B0502020202020204" pitchFamily="34" charset="0"/>
              </a:rPr>
              <a:t>Obtuse angle</a:t>
            </a:r>
          </a:p>
          <a:p>
            <a:pPr algn="ctr"/>
            <a:r>
              <a:rPr lang="en-US" sz="500" dirty="0">
                <a:latin typeface="Century Gothic" panose="020B0502020202020204" pitchFamily="34" charset="0"/>
              </a:rPr>
              <a:t>Between 90</a:t>
            </a:r>
            <a:r>
              <a:rPr lang="en-GB" sz="60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°</a:t>
            </a:r>
          </a:p>
          <a:p>
            <a:pPr algn="ctr"/>
            <a:r>
              <a:rPr lang="en-US" sz="500" dirty="0">
                <a:latin typeface="Century Gothic" panose="020B0502020202020204" pitchFamily="34" charset="0"/>
              </a:rPr>
              <a:t>and 180</a:t>
            </a:r>
            <a:r>
              <a:rPr lang="en-GB" sz="60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°</a:t>
            </a:r>
            <a:endParaRPr lang="en-GB" sz="500" dirty="0">
              <a:latin typeface="Century Gothic" panose="020B0502020202020204" pitchFamily="34" charset="0"/>
            </a:endParaRPr>
          </a:p>
          <a:p>
            <a:pPr algn="ctr"/>
            <a:endParaRPr lang="en-GB" sz="500" dirty="0">
              <a:latin typeface="Century Gothic" panose="020B0502020202020204" pitchFamily="34" charset="0"/>
            </a:endParaRPr>
          </a:p>
        </p:txBody>
      </p:sp>
      <p:grpSp>
        <p:nvGrpSpPr>
          <p:cNvPr id="4096" name="Group 4095">
            <a:extLst>
              <a:ext uri="{FF2B5EF4-FFF2-40B4-BE49-F238E27FC236}">
                <a16:creationId xmlns:a16="http://schemas.microsoft.com/office/drawing/2014/main" xmlns="" id="{20BD6EBE-C99A-4E5E-8AA7-81E7B7F8E250}"/>
              </a:ext>
            </a:extLst>
          </p:cNvPr>
          <p:cNvGrpSpPr/>
          <p:nvPr/>
        </p:nvGrpSpPr>
        <p:grpSpPr>
          <a:xfrm>
            <a:off x="7694319" y="1823418"/>
            <a:ext cx="810966" cy="509522"/>
            <a:chOff x="7461947" y="2170938"/>
            <a:chExt cx="535636" cy="336535"/>
          </a:xfrm>
        </p:grpSpPr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xmlns="" id="{C53EDA75-53BA-4D4D-BCD6-D370125A92A7}"/>
                </a:ext>
              </a:extLst>
            </p:cNvPr>
            <p:cNvCxnSpPr>
              <a:cxnSpLocks/>
            </p:cNvCxnSpPr>
            <p:nvPr/>
          </p:nvCxnSpPr>
          <p:spPr>
            <a:xfrm>
              <a:off x="7675792" y="2408354"/>
              <a:ext cx="32179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xmlns="" id="{43937476-A4A7-4571-A96D-B933108D8CFF}"/>
                </a:ext>
              </a:extLst>
            </p:cNvPr>
            <p:cNvCxnSpPr>
              <a:cxnSpLocks/>
            </p:cNvCxnSpPr>
            <p:nvPr/>
          </p:nvCxnSpPr>
          <p:spPr>
            <a:xfrm>
              <a:off x="7461947" y="2170938"/>
              <a:ext cx="216043" cy="23828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Arc 46">
              <a:extLst>
                <a:ext uri="{FF2B5EF4-FFF2-40B4-BE49-F238E27FC236}">
                  <a16:creationId xmlns:a16="http://schemas.microsoft.com/office/drawing/2014/main" xmlns="" id="{05FB4E54-6228-438F-AEB4-6923A17A30B0}"/>
                </a:ext>
              </a:extLst>
            </p:cNvPr>
            <p:cNvSpPr/>
            <p:nvPr/>
          </p:nvSpPr>
          <p:spPr>
            <a:xfrm rot="11447534">
              <a:off x="7584518" y="2339384"/>
              <a:ext cx="172801" cy="168089"/>
            </a:xfrm>
            <a:prstGeom prst="arc">
              <a:avLst>
                <a:gd name="adj1" fmla="val 9546239"/>
                <a:gd name="adj2" fmla="val 2622975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9AFDD258-B252-487A-98DE-2E4FA6A15487}"/>
              </a:ext>
            </a:extLst>
          </p:cNvPr>
          <p:cNvSpPr txBox="1"/>
          <p:nvPr/>
        </p:nvSpPr>
        <p:spPr>
          <a:xfrm>
            <a:off x="7727327" y="1691421"/>
            <a:ext cx="95063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>
                <a:solidFill>
                  <a:schemeClr val="accent4"/>
                </a:solidFill>
                <a:latin typeface="Century Gothic" panose="020B0502020202020204" pitchFamily="34" charset="0"/>
              </a:rPr>
              <a:t>Reflex angle</a:t>
            </a:r>
          </a:p>
          <a:p>
            <a:pPr algn="ctr"/>
            <a:r>
              <a:rPr lang="en-US" sz="500" dirty="0">
                <a:latin typeface="Century Gothic" panose="020B0502020202020204" pitchFamily="34" charset="0"/>
              </a:rPr>
              <a:t>greater than 180</a:t>
            </a:r>
            <a:r>
              <a:rPr lang="en-GB" sz="50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°</a:t>
            </a:r>
            <a:endParaRPr lang="en-GB" sz="500" dirty="0">
              <a:latin typeface="Century Gothic" panose="020B0502020202020204" pitchFamily="34" charset="0"/>
            </a:endParaRPr>
          </a:p>
          <a:p>
            <a:pPr algn="ctr"/>
            <a:endParaRPr lang="en-GB" sz="500" dirty="0">
              <a:latin typeface="Century Gothic" panose="020B0502020202020204" pitchFamily="34" charset="0"/>
            </a:endParaRPr>
          </a:p>
        </p:txBody>
      </p:sp>
      <p:grpSp>
        <p:nvGrpSpPr>
          <p:cNvPr id="4097" name="Group 4096">
            <a:extLst>
              <a:ext uri="{FF2B5EF4-FFF2-40B4-BE49-F238E27FC236}">
                <a16:creationId xmlns:a16="http://schemas.microsoft.com/office/drawing/2014/main" xmlns="" id="{FBBF365B-6AE6-47A9-A7FD-6B754A7E570C}"/>
              </a:ext>
            </a:extLst>
          </p:cNvPr>
          <p:cNvGrpSpPr/>
          <p:nvPr/>
        </p:nvGrpSpPr>
        <p:grpSpPr>
          <a:xfrm>
            <a:off x="8647914" y="1031569"/>
            <a:ext cx="300171" cy="816907"/>
            <a:chOff x="8650869" y="1875946"/>
            <a:chExt cx="170185" cy="463154"/>
          </a:xfrm>
        </p:grpSpPr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xmlns="" id="{61E849D5-BF5B-455A-9A68-284FEBEC0792}"/>
                </a:ext>
              </a:extLst>
            </p:cNvPr>
            <p:cNvCxnSpPr>
              <a:cxnSpLocks/>
            </p:cNvCxnSpPr>
            <p:nvPr/>
          </p:nvCxnSpPr>
          <p:spPr>
            <a:xfrm>
              <a:off x="8735962" y="1875946"/>
              <a:ext cx="0" cy="35144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Arc 66">
              <a:extLst>
                <a:ext uri="{FF2B5EF4-FFF2-40B4-BE49-F238E27FC236}">
                  <a16:creationId xmlns:a16="http://schemas.microsoft.com/office/drawing/2014/main" xmlns="" id="{3AD456CD-92D8-4824-ACCE-930B8EA05693}"/>
                </a:ext>
              </a:extLst>
            </p:cNvPr>
            <p:cNvSpPr/>
            <p:nvPr/>
          </p:nvSpPr>
          <p:spPr>
            <a:xfrm rot="13472318">
              <a:off x="8650869" y="2171011"/>
              <a:ext cx="170185" cy="168089"/>
            </a:xfrm>
            <a:prstGeom prst="arc">
              <a:avLst>
                <a:gd name="adj1" fmla="val 2877845"/>
                <a:gd name="adj2" fmla="val 2622975"/>
              </a:avLst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xmlns="" id="{54FF1AAF-E9BC-429A-9F80-2E6BD42E8F5C}"/>
              </a:ext>
            </a:extLst>
          </p:cNvPr>
          <p:cNvGrpSpPr/>
          <p:nvPr/>
        </p:nvGrpSpPr>
        <p:grpSpPr>
          <a:xfrm>
            <a:off x="6694276" y="1142607"/>
            <a:ext cx="1074529" cy="341318"/>
            <a:chOff x="6821192" y="1518153"/>
            <a:chExt cx="663758" cy="210839"/>
          </a:xfrm>
        </p:grpSpPr>
        <p:sp>
          <p:nvSpPr>
            <p:cNvPr id="75" name="Arc 74">
              <a:extLst>
                <a:ext uri="{FF2B5EF4-FFF2-40B4-BE49-F238E27FC236}">
                  <a16:creationId xmlns:a16="http://schemas.microsoft.com/office/drawing/2014/main" xmlns="" id="{BDE211A6-5D99-4E45-917F-48483F48133B}"/>
                </a:ext>
              </a:extLst>
            </p:cNvPr>
            <p:cNvSpPr/>
            <p:nvPr/>
          </p:nvSpPr>
          <p:spPr>
            <a:xfrm rot="19511101">
              <a:off x="7086218" y="1518153"/>
              <a:ext cx="203521" cy="210839"/>
            </a:xfrm>
            <a:prstGeom prst="arc">
              <a:avLst>
                <a:gd name="adj1" fmla="val 12076231"/>
                <a:gd name="adj2" fmla="val 2882963"/>
              </a:avLst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xmlns="" id="{DBB06A78-AF5A-44EA-B187-54B8975E1401}"/>
                </a:ext>
              </a:extLst>
            </p:cNvPr>
            <p:cNvCxnSpPr>
              <a:cxnSpLocks/>
            </p:cNvCxnSpPr>
            <p:nvPr/>
          </p:nvCxnSpPr>
          <p:spPr>
            <a:xfrm>
              <a:off x="6821192" y="1644955"/>
              <a:ext cx="66375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xmlns="" id="{545D996D-A898-4A44-A8E9-FEA5B870E862}"/>
                </a:ext>
              </a:extLst>
            </p:cNvPr>
            <p:cNvCxnSpPr>
              <a:cxnSpLocks/>
            </p:cNvCxnSpPr>
            <p:nvPr/>
          </p:nvCxnSpPr>
          <p:spPr>
            <a:xfrm>
              <a:off x="7173953" y="1588239"/>
              <a:ext cx="0" cy="1134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297D3A3B-89EF-4269-BB34-D03986B8B921}"/>
              </a:ext>
            </a:extLst>
          </p:cNvPr>
          <p:cNvSpPr txBox="1"/>
          <p:nvPr/>
        </p:nvSpPr>
        <p:spPr>
          <a:xfrm>
            <a:off x="6394565" y="1050530"/>
            <a:ext cx="95063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>
                <a:solidFill>
                  <a:schemeClr val="accent4"/>
                </a:solidFill>
                <a:latin typeface="Century Gothic" panose="020B0502020202020204" pitchFamily="34" charset="0"/>
              </a:rPr>
              <a:t>Straight line</a:t>
            </a:r>
          </a:p>
          <a:p>
            <a:pPr algn="ctr"/>
            <a:r>
              <a:rPr lang="en-US" sz="500" dirty="0">
                <a:latin typeface="Century Gothic" panose="020B0502020202020204" pitchFamily="34" charset="0"/>
              </a:rPr>
              <a:t>= 180</a:t>
            </a:r>
            <a:r>
              <a:rPr lang="en-GB" sz="50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°</a:t>
            </a:r>
            <a:endParaRPr lang="en-GB" sz="500" dirty="0">
              <a:latin typeface="Century Gothic" panose="020B0502020202020204" pitchFamily="34" charset="0"/>
            </a:endParaRPr>
          </a:p>
          <a:p>
            <a:pPr algn="ctr"/>
            <a:endParaRPr lang="en-GB" sz="500" dirty="0">
              <a:latin typeface="Century Gothic" panose="020B0502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8DD7DAA5-7B4B-42BF-BF47-C35AAF300D93}"/>
              </a:ext>
            </a:extLst>
          </p:cNvPr>
          <p:cNvSpPr txBox="1"/>
          <p:nvPr/>
        </p:nvSpPr>
        <p:spPr>
          <a:xfrm>
            <a:off x="7933988" y="1097819"/>
            <a:ext cx="95063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>
                <a:solidFill>
                  <a:schemeClr val="accent4"/>
                </a:solidFill>
                <a:latin typeface="Century Gothic" panose="020B0502020202020204" pitchFamily="34" charset="0"/>
              </a:rPr>
              <a:t>Complete turn</a:t>
            </a:r>
          </a:p>
          <a:p>
            <a:pPr algn="ctr"/>
            <a:r>
              <a:rPr lang="en-US" sz="500" dirty="0">
                <a:latin typeface="Century Gothic" panose="020B0502020202020204" pitchFamily="34" charset="0"/>
              </a:rPr>
              <a:t>= 360</a:t>
            </a:r>
            <a:r>
              <a:rPr lang="en-GB" sz="50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°</a:t>
            </a:r>
            <a:endParaRPr lang="en-GB" sz="500" dirty="0">
              <a:latin typeface="Century Gothic" panose="020B0502020202020204" pitchFamily="34" charset="0"/>
            </a:endParaRPr>
          </a:p>
          <a:p>
            <a:pPr algn="ctr"/>
            <a:endParaRPr lang="en-GB" sz="500" dirty="0">
              <a:latin typeface="Century Gothic" panose="020B0502020202020204" pitchFamily="34" charset="0"/>
            </a:endParaRPr>
          </a:p>
        </p:txBody>
      </p:sp>
      <p:graphicFrame>
        <p:nvGraphicFramePr>
          <p:cNvPr id="4099" name="Table 4099">
            <a:extLst>
              <a:ext uri="{FF2B5EF4-FFF2-40B4-BE49-F238E27FC236}">
                <a16:creationId xmlns:a16="http://schemas.microsoft.com/office/drawing/2014/main" xmlns="" id="{154CB356-74A6-4B0B-A8DD-1385ED33B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487652"/>
              </p:ext>
            </p:extLst>
          </p:nvPr>
        </p:nvGraphicFramePr>
        <p:xfrm>
          <a:off x="234939" y="4471258"/>
          <a:ext cx="1256919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546">
                  <a:extLst>
                    <a:ext uri="{9D8B030D-6E8A-4147-A177-3AD203B41FA5}">
                      <a16:colId xmlns:a16="http://schemas.microsoft.com/office/drawing/2014/main" xmlns="" val="3441977202"/>
                    </a:ext>
                  </a:extLst>
                </a:gridCol>
                <a:gridCol w="571373">
                  <a:extLst>
                    <a:ext uri="{9D8B030D-6E8A-4147-A177-3AD203B41FA5}">
                      <a16:colId xmlns:a16="http://schemas.microsoft.com/office/drawing/2014/main" xmlns="" val="7915238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Symbol</a:t>
                      </a:r>
                      <a:endParaRPr lang="en-GB" sz="12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B75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Value</a:t>
                      </a:r>
                      <a:endParaRPr lang="en-GB" sz="12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B75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7738082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GB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  <a:endParaRPr lang="en-GB" sz="1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0665997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GB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5</a:t>
                      </a:r>
                      <a:endParaRPr lang="en-GB" sz="1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54682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GB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10</a:t>
                      </a:r>
                      <a:endParaRPr lang="en-GB" sz="1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222666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GB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50</a:t>
                      </a:r>
                      <a:endParaRPr lang="en-GB" sz="1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10974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GB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100</a:t>
                      </a:r>
                      <a:endParaRPr lang="en-GB" sz="1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2503726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GB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500</a:t>
                      </a:r>
                      <a:endParaRPr lang="en-GB" sz="1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024868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GB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1000</a:t>
                      </a:r>
                      <a:endParaRPr lang="en-GB" sz="1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09057489"/>
                  </a:ext>
                </a:extLst>
              </a:tr>
            </a:tbl>
          </a:graphicData>
        </a:graphic>
      </p:graphicFrame>
      <p:graphicFrame>
        <p:nvGraphicFramePr>
          <p:cNvPr id="98" name="Table 80">
            <a:extLst>
              <a:ext uri="{FF2B5EF4-FFF2-40B4-BE49-F238E27FC236}">
                <a16:creationId xmlns:a16="http://schemas.microsoft.com/office/drawing/2014/main" xmlns="" id="{59B3B6B3-6655-4A25-981B-B49443A964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961524"/>
              </p:ext>
            </p:extLst>
          </p:nvPr>
        </p:nvGraphicFramePr>
        <p:xfrm>
          <a:off x="7594649" y="4833301"/>
          <a:ext cx="1289970" cy="1353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330">
                  <a:extLst>
                    <a:ext uri="{9D8B030D-6E8A-4147-A177-3AD203B41FA5}">
                      <a16:colId xmlns:a16="http://schemas.microsoft.com/office/drawing/2014/main" xmlns="" val="3992265327"/>
                    </a:ext>
                  </a:extLst>
                </a:gridCol>
                <a:gridCol w="143330">
                  <a:extLst>
                    <a:ext uri="{9D8B030D-6E8A-4147-A177-3AD203B41FA5}">
                      <a16:colId xmlns:a16="http://schemas.microsoft.com/office/drawing/2014/main" xmlns="" val="566653249"/>
                    </a:ext>
                  </a:extLst>
                </a:gridCol>
                <a:gridCol w="143330">
                  <a:extLst>
                    <a:ext uri="{9D8B030D-6E8A-4147-A177-3AD203B41FA5}">
                      <a16:colId xmlns:a16="http://schemas.microsoft.com/office/drawing/2014/main" xmlns="" val="3276105341"/>
                    </a:ext>
                  </a:extLst>
                </a:gridCol>
                <a:gridCol w="143330">
                  <a:extLst>
                    <a:ext uri="{9D8B030D-6E8A-4147-A177-3AD203B41FA5}">
                      <a16:colId xmlns:a16="http://schemas.microsoft.com/office/drawing/2014/main" xmlns="" val="1956890989"/>
                    </a:ext>
                  </a:extLst>
                </a:gridCol>
                <a:gridCol w="143330">
                  <a:extLst>
                    <a:ext uri="{9D8B030D-6E8A-4147-A177-3AD203B41FA5}">
                      <a16:colId xmlns:a16="http://schemas.microsoft.com/office/drawing/2014/main" xmlns="" val="4161895220"/>
                    </a:ext>
                  </a:extLst>
                </a:gridCol>
                <a:gridCol w="143330">
                  <a:extLst>
                    <a:ext uri="{9D8B030D-6E8A-4147-A177-3AD203B41FA5}">
                      <a16:colId xmlns:a16="http://schemas.microsoft.com/office/drawing/2014/main" xmlns="" val="58202480"/>
                    </a:ext>
                  </a:extLst>
                </a:gridCol>
                <a:gridCol w="143330">
                  <a:extLst>
                    <a:ext uri="{9D8B030D-6E8A-4147-A177-3AD203B41FA5}">
                      <a16:colId xmlns:a16="http://schemas.microsoft.com/office/drawing/2014/main" xmlns="" val="3891931289"/>
                    </a:ext>
                  </a:extLst>
                </a:gridCol>
                <a:gridCol w="143330">
                  <a:extLst>
                    <a:ext uri="{9D8B030D-6E8A-4147-A177-3AD203B41FA5}">
                      <a16:colId xmlns:a16="http://schemas.microsoft.com/office/drawing/2014/main" xmlns="" val="235429267"/>
                    </a:ext>
                  </a:extLst>
                </a:gridCol>
                <a:gridCol w="143330">
                  <a:extLst>
                    <a:ext uri="{9D8B030D-6E8A-4147-A177-3AD203B41FA5}">
                      <a16:colId xmlns:a16="http://schemas.microsoft.com/office/drawing/2014/main" xmlns="" val="3519086728"/>
                    </a:ext>
                  </a:extLst>
                </a:gridCol>
              </a:tblGrid>
              <a:tr h="150347">
                <a:tc>
                  <a:txBody>
                    <a:bodyPr/>
                    <a:lstStyle/>
                    <a:p>
                      <a:endParaRPr lang="en-GB" sz="3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43107376"/>
                  </a:ext>
                </a:extLst>
              </a:tr>
              <a:tr h="150347">
                <a:tc>
                  <a:txBody>
                    <a:bodyPr/>
                    <a:lstStyle/>
                    <a:p>
                      <a:endParaRPr lang="en-GB" sz="3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50332323"/>
                  </a:ext>
                </a:extLst>
              </a:tr>
              <a:tr h="150347">
                <a:tc>
                  <a:txBody>
                    <a:bodyPr/>
                    <a:lstStyle/>
                    <a:p>
                      <a:endParaRPr lang="en-GB" sz="3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313618"/>
                  </a:ext>
                </a:extLst>
              </a:tr>
              <a:tr h="150347">
                <a:tc>
                  <a:txBody>
                    <a:bodyPr/>
                    <a:lstStyle/>
                    <a:p>
                      <a:endParaRPr lang="en-GB" sz="3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43451918"/>
                  </a:ext>
                </a:extLst>
              </a:tr>
              <a:tr h="150347">
                <a:tc>
                  <a:txBody>
                    <a:bodyPr/>
                    <a:lstStyle/>
                    <a:p>
                      <a:endParaRPr lang="en-GB" sz="3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20354688"/>
                  </a:ext>
                </a:extLst>
              </a:tr>
              <a:tr h="150347">
                <a:tc>
                  <a:txBody>
                    <a:bodyPr/>
                    <a:lstStyle/>
                    <a:p>
                      <a:endParaRPr lang="en-GB" sz="3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84602632"/>
                  </a:ext>
                </a:extLst>
              </a:tr>
              <a:tr h="150347">
                <a:tc>
                  <a:txBody>
                    <a:bodyPr/>
                    <a:lstStyle/>
                    <a:p>
                      <a:endParaRPr lang="en-GB" sz="3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05876024"/>
                  </a:ext>
                </a:extLst>
              </a:tr>
              <a:tr h="150347">
                <a:tc>
                  <a:txBody>
                    <a:bodyPr/>
                    <a:lstStyle/>
                    <a:p>
                      <a:endParaRPr lang="en-GB" sz="3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81794853"/>
                  </a:ext>
                </a:extLst>
              </a:tr>
              <a:tr h="150347">
                <a:tc>
                  <a:txBody>
                    <a:bodyPr/>
                    <a:lstStyle/>
                    <a:p>
                      <a:endParaRPr lang="en-GB" sz="3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600" dirty="0">
                        <a:latin typeface="Century Gothic" panose="020B0502020202020204" pitchFamily="34" charset="0"/>
                      </a:endParaRPr>
                    </a:p>
                  </a:txBody>
                  <a:tcPr marL="58965" marR="58965" marT="29482" marB="2948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59989422"/>
                  </a:ext>
                </a:extLst>
              </a:tr>
            </a:tbl>
          </a:graphicData>
        </a:graphic>
      </p:graphicFrame>
      <p:sp>
        <p:nvSpPr>
          <p:cNvPr id="100" name="TextBox 99">
            <a:extLst>
              <a:ext uri="{FF2B5EF4-FFF2-40B4-BE49-F238E27FC236}">
                <a16:creationId xmlns:a16="http://schemas.microsoft.com/office/drawing/2014/main" xmlns="" id="{19601D4A-98E9-4C07-B2FC-408FE078B558}"/>
              </a:ext>
            </a:extLst>
          </p:cNvPr>
          <p:cNvSpPr txBox="1"/>
          <p:nvPr/>
        </p:nvSpPr>
        <p:spPr>
          <a:xfrm>
            <a:off x="7416715" y="5200615"/>
            <a:ext cx="224034" cy="1846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600" dirty="0">
                <a:latin typeface="Century Gothic" panose="020B0502020202020204" pitchFamily="34" charset="0"/>
              </a:rPr>
              <a:t>5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xmlns="" id="{F1D5828A-0F24-4091-9DEC-FDD0594704E2}"/>
              </a:ext>
            </a:extLst>
          </p:cNvPr>
          <p:cNvSpPr txBox="1"/>
          <p:nvPr/>
        </p:nvSpPr>
        <p:spPr>
          <a:xfrm>
            <a:off x="7419287" y="5333616"/>
            <a:ext cx="224034" cy="1846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600" dirty="0">
                <a:latin typeface="Century Gothic" panose="020B0502020202020204" pitchFamily="34" charset="0"/>
              </a:rPr>
              <a:t>4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xmlns="" id="{2E82C2B6-C7E8-4DE0-992E-BC783A46253C}"/>
              </a:ext>
            </a:extLst>
          </p:cNvPr>
          <p:cNvSpPr txBox="1"/>
          <p:nvPr/>
        </p:nvSpPr>
        <p:spPr>
          <a:xfrm>
            <a:off x="7419287" y="5478268"/>
            <a:ext cx="224034" cy="1846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600" dirty="0">
                <a:latin typeface="Century Gothic" panose="020B0502020202020204" pitchFamily="34" charset="0"/>
              </a:rPr>
              <a:t>3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xmlns="" id="{29E4DC71-2D4D-45D1-AF40-14330952E8BD}"/>
              </a:ext>
            </a:extLst>
          </p:cNvPr>
          <p:cNvSpPr txBox="1"/>
          <p:nvPr/>
        </p:nvSpPr>
        <p:spPr>
          <a:xfrm>
            <a:off x="7419287" y="5650913"/>
            <a:ext cx="224034" cy="1846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600" dirty="0">
                <a:latin typeface="Century Gothic" panose="020B0502020202020204" pitchFamily="34" charset="0"/>
              </a:rPr>
              <a:t>2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xmlns="" id="{62EBC6A5-9573-448B-A561-D4F22EE59724}"/>
              </a:ext>
            </a:extLst>
          </p:cNvPr>
          <p:cNvSpPr txBox="1"/>
          <p:nvPr/>
        </p:nvSpPr>
        <p:spPr>
          <a:xfrm>
            <a:off x="7419287" y="5824937"/>
            <a:ext cx="224034" cy="1846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600" dirty="0">
                <a:latin typeface="Century Gothic" panose="020B0502020202020204" pitchFamily="34" charset="0"/>
              </a:rPr>
              <a:t>1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xmlns="" id="{055D2D0B-A290-434F-9C37-85229148EEA6}"/>
              </a:ext>
            </a:extLst>
          </p:cNvPr>
          <p:cNvSpPr txBox="1"/>
          <p:nvPr/>
        </p:nvSpPr>
        <p:spPr>
          <a:xfrm>
            <a:off x="7584347" y="6084583"/>
            <a:ext cx="98449" cy="923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600" dirty="0">
                <a:latin typeface="Century Gothic" panose="020B0502020202020204" pitchFamily="34" charset="0"/>
              </a:rPr>
              <a:t>0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sp>
        <p:nvSpPr>
          <p:cNvPr id="4100" name="TextBox 4099">
            <a:extLst>
              <a:ext uri="{FF2B5EF4-FFF2-40B4-BE49-F238E27FC236}">
                <a16:creationId xmlns:a16="http://schemas.microsoft.com/office/drawing/2014/main" xmlns="" id="{1C454D75-B326-4A03-A939-EDBAAA03C978}"/>
              </a:ext>
            </a:extLst>
          </p:cNvPr>
          <p:cNvSpPr txBox="1"/>
          <p:nvPr/>
        </p:nvSpPr>
        <p:spPr>
          <a:xfrm>
            <a:off x="7419287" y="5057192"/>
            <a:ext cx="224034" cy="1846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600" dirty="0">
                <a:latin typeface="Century Gothic" panose="020B0502020202020204" pitchFamily="34" charset="0"/>
              </a:rPr>
              <a:t>6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sp>
        <p:nvSpPr>
          <p:cNvPr id="4101" name="TextBox 4100">
            <a:extLst>
              <a:ext uri="{FF2B5EF4-FFF2-40B4-BE49-F238E27FC236}">
                <a16:creationId xmlns:a16="http://schemas.microsoft.com/office/drawing/2014/main" xmlns="" id="{B15ACCBF-EE58-4488-BF73-54F83B9E8968}"/>
              </a:ext>
            </a:extLst>
          </p:cNvPr>
          <p:cNvSpPr txBox="1"/>
          <p:nvPr/>
        </p:nvSpPr>
        <p:spPr>
          <a:xfrm>
            <a:off x="7419287" y="4893581"/>
            <a:ext cx="224034" cy="1846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600" dirty="0">
                <a:latin typeface="Century Gothic" panose="020B0502020202020204" pitchFamily="34" charset="0"/>
              </a:rPr>
              <a:t>7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sp>
        <p:nvSpPr>
          <p:cNvPr id="4102" name="TextBox 4101">
            <a:extLst>
              <a:ext uri="{FF2B5EF4-FFF2-40B4-BE49-F238E27FC236}">
                <a16:creationId xmlns:a16="http://schemas.microsoft.com/office/drawing/2014/main" xmlns="" id="{0A196EB0-9BE2-4581-B59F-2DEE7F2EA02E}"/>
              </a:ext>
            </a:extLst>
          </p:cNvPr>
          <p:cNvSpPr txBox="1"/>
          <p:nvPr/>
        </p:nvSpPr>
        <p:spPr>
          <a:xfrm>
            <a:off x="7820987" y="6101820"/>
            <a:ext cx="98449" cy="1846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600" dirty="0">
                <a:latin typeface="Century Gothic" panose="020B0502020202020204" pitchFamily="34" charset="0"/>
              </a:rPr>
              <a:t>1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sp>
        <p:nvSpPr>
          <p:cNvPr id="4103" name="TextBox 4102">
            <a:extLst>
              <a:ext uri="{FF2B5EF4-FFF2-40B4-BE49-F238E27FC236}">
                <a16:creationId xmlns:a16="http://schemas.microsoft.com/office/drawing/2014/main" xmlns="" id="{5B0A3A9C-9282-4EF1-A0CF-D2D26FF121D6}"/>
              </a:ext>
            </a:extLst>
          </p:cNvPr>
          <p:cNvSpPr txBox="1"/>
          <p:nvPr/>
        </p:nvSpPr>
        <p:spPr>
          <a:xfrm>
            <a:off x="7970683" y="6101820"/>
            <a:ext cx="98449" cy="1846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600" dirty="0">
                <a:latin typeface="Century Gothic" panose="020B0502020202020204" pitchFamily="34" charset="0"/>
              </a:rPr>
              <a:t>2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sp>
        <p:nvSpPr>
          <p:cNvPr id="4104" name="TextBox 4103">
            <a:extLst>
              <a:ext uri="{FF2B5EF4-FFF2-40B4-BE49-F238E27FC236}">
                <a16:creationId xmlns:a16="http://schemas.microsoft.com/office/drawing/2014/main" xmlns="" id="{D4B2F625-3FA1-4D57-A3EB-BACD90B8AA97}"/>
              </a:ext>
            </a:extLst>
          </p:cNvPr>
          <p:cNvSpPr txBox="1"/>
          <p:nvPr/>
        </p:nvSpPr>
        <p:spPr>
          <a:xfrm>
            <a:off x="8122139" y="6101820"/>
            <a:ext cx="98449" cy="1846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600" dirty="0">
                <a:latin typeface="Century Gothic" panose="020B0502020202020204" pitchFamily="34" charset="0"/>
              </a:rPr>
              <a:t>3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sp>
        <p:nvSpPr>
          <p:cNvPr id="4105" name="TextBox 4104">
            <a:extLst>
              <a:ext uri="{FF2B5EF4-FFF2-40B4-BE49-F238E27FC236}">
                <a16:creationId xmlns:a16="http://schemas.microsoft.com/office/drawing/2014/main" xmlns="" id="{A2F8841E-69B5-4D65-A4FB-0A6930029216}"/>
              </a:ext>
            </a:extLst>
          </p:cNvPr>
          <p:cNvSpPr txBox="1"/>
          <p:nvPr/>
        </p:nvSpPr>
        <p:spPr>
          <a:xfrm>
            <a:off x="8270076" y="6094604"/>
            <a:ext cx="98449" cy="1846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600" dirty="0">
                <a:latin typeface="Century Gothic" panose="020B0502020202020204" pitchFamily="34" charset="0"/>
              </a:rPr>
              <a:t>4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sp>
        <p:nvSpPr>
          <p:cNvPr id="4106" name="TextBox 4105">
            <a:extLst>
              <a:ext uri="{FF2B5EF4-FFF2-40B4-BE49-F238E27FC236}">
                <a16:creationId xmlns:a16="http://schemas.microsoft.com/office/drawing/2014/main" xmlns="" id="{3C52F427-098B-44C0-A5A9-808C2CA2034F}"/>
              </a:ext>
            </a:extLst>
          </p:cNvPr>
          <p:cNvSpPr txBox="1"/>
          <p:nvPr/>
        </p:nvSpPr>
        <p:spPr>
          <a:xfrm>
            <a:off x="8409520" y="6094604"/>
            <a:ext cx="93892" cy="1846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600" dirty="0">
                <a:latin typeface="Century Gothic" panose="020B0502020202020204" pitchFamily="34" charset="0"/>
              </a:rPr>
              <a:t>5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sp>
        <p:nvSpPr>
          <p:cNvPr id="4107" name="TextBox 4106">
            <a:extLst>
              <a:ext uri="{FF2B5EF4-FFF2-40B4-BE49-F238E27FC236}">
                <a16:creationId xmlns:a16="http://schemas.microsoft.com/office/drawing/2014/main" xmlns="" id="{E8A6AF08-98FC-4665-9F64-E227A7D183EC}"/>
              </a:ext>
            </a:extLst>
          </p:cNvPr>
          <p:cNvSpPr txBox="1"/>
          <p:nvPr/>
        </p:nvSpPr>
        <p:spPr>
          <a:xfrm>
            <a:off x="8548189" y="6094604"/>
            <a:ext cx="98449" cy="1846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600" dirty="0">
                <a:latin typeface="Century Gothic" panose="020B0502020202020204" pitchFamily="34" charset="0"/>
              </a:rPr>
              <a:t>6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sp>
        <p:nvSpPr>
          <p:cNvPr id="4108" name="TextBox 4107">
            <a:extLst>
              <a:ext uri="{FF2B5EF4-FFF2-40B4-BE49-F238E27FC236}">
                <a16:creationId xmlns:a16="http://schemas.microsoft.com/office/drawing/2014/main" xmlns="" id="{DD52CBDB-8701-4BFC-B35A-B92949835524}"/>
              </a:ext>
            </a:extLst>
          </p:cNvPr>
          <p:cNvSpPr txBox="1"/>
          <p:nvPr/>
        </p:nvSpPr>
        <p:spPr>
          <a:xfrm>
            <a:off x="8699550" y="6094604"/>
            <a:ext cx="98449" cy="1846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600" dirty="0">
                <a:latin typeface="Century Gothic" panose="020B0502020202020204" pitchFamily="34" charset="0"/>
              </a:rPr>
              <a:t>7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cxnSp>
        <p:nvCxnSpPr>
          <p:cNvPr id="4110" name="Straight Connector 4109">
            <a:extLst>
              <a:ext uri="{FF2B5EF4-FFF2-40B4-BE49-F238E27FC236}">
                <a16:creationId xmlns:a16="http://schemas.microsoft.com/office/drawing/2014/main" xmlns="" id="{AC0D88F9-3EC1-4CBA-92EF-0E6174698932}"/>
              </a:ext>
            </a:extLst>
          </p:cNvPr>
          <p:cNvCxnSpPr>
            <a:cxnSpLocks/>
          </p:cNvCxnSpPr>
          <p:nvPr/>
        </p:nvCxnSpPr>
        <p:spPr>
          <a:xfrm>
            <a:off x="7893473" y="5292948"/>
            <a:ext cx="269559" cy="29327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xmlns="" id="{C93AEBE4-2AA5-4CBC-A0DC-FE677A092B71}"/>
              </a:ext>
            </a:extLst>
          </p:cNvPr>
          <p:cNvCxnSpPr>
            <a:cxnSpLocks/>
          </p:cNvCxnSpPr>
          <p:nvPr/>
        </p:nvCxnSpPr>
        <p:spPr>
          <a:xfrm>
            <a:off x="8166720" y="5130897"/>
            <a:ext cx="152580" cy="16205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4" name="Straight Connector 4113">
            <a:extLst>
              <a:ext uri="{FF2B5EF4-FFF2-40B4-BE49-F238E27FC236}">
                <a16:creationId xmlns:a16="http://schemas.microsoft.com/office/drawing/2014/main" xmlns="" id="{7765585D-178D-47F0-93C5-55F6F0477CB8}"/>
              </a:ext>
            </a:extLst>
          </p:cNvPr>
          <p:cNvCxnSpPr/>
          <p:nvPr/>
        </p:nvCxnSpPr>
        <p:spPr>
          <a:xfrm flipV="1">
            <a:off x="7727327" y="4985914"/>
            <a:ext cx="729139" cy="757332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15" name="Table 80">
            <a:extLst>
              <a:ext uri="{FF2B5EF4-FFF2-40B4-BE49-F238E27FC236}">
                <a16:creationId xmlns:a16="http://schemas.microsoft.com/office/drawing/2014/main" xmlns="" id="{1268C2F2-06C7-4F11-B1DA-521272E0FB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613873"/>
              </p:ext>
            </p:extLst>
          </p:nvPr>
        </p:nvGraphicFramePr>
        <p:xfrm>
          <a:off x="5620570" y="4725001"/>
          <a:ext cx="1612800" cy="16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00">
                  <a:extLst>
                    <a:ext uri="{9D8B030D-6E8A-4147-A177-3AD203B41FA5}">
                      <a16:colId xmlns:a16="http://schemas.microsoft.com/office/drawing/2014/main" xmlns="" val="3992265327"/>
                    </a:ext>
                  </a:extLst>
                </a:gridCol>
                <a:gridCol w="201600">
                  <a:extLst>
                    <a:ext uri="{9D8B030D-6E8A-4147-A177-3AD203B41FA5}">
                      <a16:colId xmlns:a16="http://schemas.microsoft.com/office/drawing/2014/main" xmlns="" val="566653249"/>
                    </a:ext>
                  </a:extLst>
                </a:gridCol>
                <a:gridCol w="201600">
                  <a:extLst>
                    <a:ext uri="{9D8B030D-6E8A-4147-A177-3AD203B41FA5}">
                      <a16:colId xmlns:a16="http://schemas.microsoft.com/office/drawing/2014/main" xmlns="" val="3276105341"/>
                    </a:ext>
                  </a:extLst>
                </a:gridCol>
                <a:gridCol w="201600">
                  <a:extLst>
                    <a:ext uri="{9D8B030D-6E8A-4147-A177-3AD203B41FA5}">
                      <a16:colId xmlns:a16="http://schemas.microsoft.com/office/drawing/2014/main" xmlns="" val="1956890989"/>
                    </a:ext>
                  </a:extLst>
                </a:gridCol>
                <a:gridCol w="201600">
                  <a:extLst>
                    <a:ext uri="{9D8B030D-6E8A-4147-A177-3AD203B41FA5}">
                      <a16:colId xmlns:a16="http://schemas.microsoft.com/office/drawing/2014/main" xmlns="" val="4161895220"/>
                    </a:ext>
                  </a:extLst>
                </a:gridCol>
                <a:gridCol w="201600">
                  <a:extLst>
                    <a:ext uri="{9D8B030D-6E8A-4147-A177-3AD203B41FA5}">
                      <a16:colId xmlns:a16="http://schemas.microsoft.com/office/drawing/2014/main" xmlns="" val="235429267"/>
                    </a:ext>
                  </a:extLst>
                </a:gridCol>
                <a:gridCol w="201600">
                  <a:extLst>
                    <a:ext uri="{9D8B030D-6E8A-4147-A177-3AD203B41FA5}">
                      <a16:colId xmlns:a16="http://schemas.microsoft.com/office/drawing/2014/main" xmlns="" val="3519086728"/>
                    </a:ext>
                  </a:extLst>
                </a:gridCol>
                <a:gridCol w="201600">
                  <a:extLst>
                    <a:ext uri="{9D8B030D-6E8A-4147-A177-3AD203B41FA5}">
                      <a16:colId xmlns:a16="http://schemas.microsoft.com/office/drawing/2014/main" xmlns="" val="2085236906"/>
                    </a:ext>
                  </a:extLst>
                </a:gridCol>
              </a:tblGrid>
              <a:tr h="202790"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22394646"/>
                  </a:ext>
                </a:extLst>
              </a:tr>
              <a:tr h="202790"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313618"/>
                  </a:ext>
                </a:extLst>
              </a:tr>
              <a:tr h="202790"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43451918"/>
                  </a:ext>
                </a:extLst>
              </a:tr>
              <a:tr h="202790"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20354688"/>
                  </a:ext>
                </a:extLst>
              </a:tr>
              <a:tr h="202790"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84602632"/>
                  </a:ext>
                </a:extLst>
              </a:tr>
              <a:tr h="202790"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05876024"/>
                  </a:ext>
                </a:extLst>
              </a:tr>
              <a:tr h="202790"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81794853"/>
                  </a:ext>
                </a:extLst>
              </a:tr>
              <a:tr h="202790"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0869" marR="80869" marT="40435" marB="40435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59989422"/>
                  </a:ext>
                </a:extLst>
              </a:tr>
            </a:tbl>
          </a:graphicData>
        </a:graphic>
      </p:graphicFrame>
      <p:sp>
        <p:nvSpPr>
          <p:cNvPr id="4116" name="TextBox 4115">
            <a:extLst>
              <a:ext uri="{FF2B5EF4-FFF2-40B4-BE49-F238E27FC236}">
                <a16:creationId xmlns:a16="http://schemas.microsoft.com/office/drawing/2014/main" xmlns="" id="{80291B93-1719-42B0-A6F3-3C690DC51123}"/>
              </a:ext>
            </a:extLst>
          </p:cNvPr>
          <p:cNvSpPr txBox="1"/>
          <p:nvPr/>
        </p:nvSpPr>
        <p:spPr>
          <a:xfrm>
            <a:off x="6581405" y="5521005"/>
            <a:ext cx="92874" cy="200055"/>
          </a:xfrm>
          <a:prstGeom prst="rect">
            <a:avLst/>
          </a:prstGeom>
          <a:noFill/>
          <a:ln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700" b="1" dirty="0">
                <a:latin typeface="Century Gothic" panose="020B0502020202020204" pitchFamily="34" charset="0"/>
              </a:rPr>
              <a:t>1</a:t>
            </a:r>
            <a:endParaRPr lang="en-GB" sz="700" b="1" dirty="0">
              <a:latin typeface="Century Gothic" panose="020B0502020202020204" pitchFamily="34" charset="0"/>
            </a:endParaRPr>
          </a:p>
        </p:txBody>
      </p:sp>
      <p:sp>
        <p:nvSpPr>
          <p:cNvPr id="4117" name="TextBox 4116">
            <a:extLst>
              <a:ext uri="{FF2B5EF4-FFF2-40B4-BE49-F238E27FC236}">
                <a16:creationId xmlns:a16="http://schemas.microsoft.com/office/drawing/2014/main" xmlns="" id="{03BE85F6-1961-42A3-81BF-F356464CE8DF}"/>
              </a:ext>
            </a:extLst>
          </p:cNvPr>
          <p:cNvSpPr txBox="1"/>
          <p:nvPr/>
        </p:nvSpPr>
        <p:spPr>
          <a:xfrm>
            <a:off x="6785996" y="5521005"/>
            <a:ext cx="92874" cy="200055"/>
          </a:xfrm>
          <a:prstGeom prst="rect">
            <a:avLst/>
          </a:prstGeom>
          <a:noFill/>
          <a:ln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700" b="1" dirty="0">
                <a:latin typeface="Century Gothic" panose="020B0502020202020204" pitchFamily="34" charset="0"/>
              </a:rPr>
              <a:t>2</a:t>
            </a:r>
            <a:endParaRPr lang="en-GB" sz="700" b="1" dirty="0">
              <a:latin typeface="Century Gothic" panose="020B0502020202020204" pitchFamily="34" charset="0"/>
            </a:endParaRPr>
          </a:p>
        </p:txBody>
      </p:sp>
      <p:sp>
        <p:nvSpPr>
          <p:cNvPr id="4118" name="TextBox 4117">
            <a:extLst>
              <a:ext uri="{FF2B5EF4-FFF2-40B4-BE49-F238E27FC236}">
                <a16:creationId xmlns:a16="http://schemas.microsoft.com/office/drawing/2014/main" xmlns="" id="{57B8217B-495D-4F2E-B355-70632779A1F9}"/>
              </a:ext>
            </a:extLst>
          </p:cNvPr>
          <p:cNvSpPr txBox="1"/>
          <p:nvPr/>
        </p:nvSpPr>
        <p:spPr>
          <a:xfrm>
            <a:off x="6982342" y="5521005"/>
            <a:ext cx="92874" cy="200055"/>
          </a:xfrm>
          <a:prstGeom prst="rect">
            <a:avLst/>
          </a:prstGeom>
          <a:noFill/>
          <a:ln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700" b="1" dirty="0">
                <a:latin typeface="Century Gothic" panose="020B0502020202020204" pitchFamily="34" charset="0"/>
              </a:rPr>
              <a:t>3</a:t>
            </a:r>
            <a:endParaRPr lang="en-GB" sz="700" b="1" dirty="0">
              <a:latin typeface="Century Gothic" panose="020B0502020202020204" pitchFamily="34" charset="0"/>
            </a:endParaRPr>
          </a:p>
        </p:txBody>
      </p:sp>
      <p:sp>
        <p:nvSpPr>
          <p:cNvPr id="4120" name="TextBox 4119">
            <a:extLst>
              <a:ext uri="{FF2B5EF4-FFF2-40B4-BE49-F238E27FC236}">
                <a16:creationId xmlns:a16="http://schemas.microsoft.com/office/drawing/2014/main" xmlns="" id="{BA814ECA-C59D-4FA8-863C-F29E1E9733DE}"/>
              </a:ext>
            </a:extLst>
          </p:cNvPr>
          <p:cNvSpPr txBox="1"/>
          <p:nvPr/>
        </p:nvSpPr>
        <p:spPr>
          <a:xfrm>
            <a:off x="6146813" y="5536160"/>
            <a:ext cx="134502" cy="200055"/>
          </a:xfrm>
          <a:prstGeom prst="rect">
            <a:avLst/>
          </a:prstGeom>
          <a:noFill/>
          <a:ln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700" b="1" dirty="0">
                <a:latin typeface="Century Gothic" panose="020B0502020202020204" pitchFamily="34" charset="0"/>
              </a:rPr>
              <a:t>-1</a:t>
            </a:r>
            <a:endParaRPr lang="en-GB" sz="700" b="1" dirty="0">
              <a:latin typeface="Century Gothic" panose="020B0502020202020204" pitchFamily="34" charset="0"/>
            </a:endParaRPr>
          </a:p>
        </p:txBody>
      </p:sp>
      <p:sp>
        <p:nvSpPr>
          <p:cNvPr id="4121" name="TextBox 4120">
            <a:extLst>
              <a:ext uri="{FF2B5EF4-FFF2-40B4-BE49-F238E27FC236}">
                <a16:creationId xmlns:a16="http://schemas.microsoft.com/office/drawing/2014/main" xmlns="" id="{645B716C-0AF4-444F-B7F4-9D176798D26B}"/>
              </a:ext>
            </a:extLst>
          </p:cNvPr>
          <p:cNvSpPr txBox="1"/>
          <p:nvPr/>
        </p:nvSpPr>
        <p:spPr>
          <a:xfrm>
            <a:off x="5952431" y="5536160"/>
            <a:ext cx="134502" cy="200055"/>
          </a:xfrm>
          <a:prstGeom prst="rect">
            <a:avLst/>
          </a:prstGeom>
          <a:noFill/>
          <a:ln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700" b="1" dirty="0">
                <a:latin typeface="Century Gothic" panose="020B0502020202020204" pitchFamily="34" charset="0"/>
              </a:rPr>
              <a:t>-2</a:t>
            </a:r>
            <a:endParaRPr lang="en-GB" sz="700" b="1" dirty="0">
              <a:latin typeface="Century Gothic" panose="020B0502020202020204" pitchFamily="34" charset="0"/>
            </a:endParaRPr>
          </a:p>
        </p:txBody>
      </p:sp>
      <p:sp>
        <p:nvSpPr>
          <p:cNvPr id="4122" name="TextBox 4121">
            <a:extLst>
              <a:ext uri="{FF2B5EF4-FFF2-40B4-BE49-F238E27FC236}">
                <a16:creationId xmlns:a16="http://schemas.microsoft.com/office/drawing/2014/main" xmlns="" id="{7724567E-7597-4A76-9B9B-F49D81BCC579}"/>
              </a:ext>
            </a:extLst>
          </p:cNvPr>
          <p:cNvSpPr txBox="1"/>
          <p:nvPr/>
        </p:nvSpPr>
        <p:spPr>
          <a:xfrm>
            <a:off x="5737928" y="5536161"/>
            <a:ext cx="134502" cy="200055"/>
          </a:xfrm>
          <a:prstGeom prst="rect">
            <a:avLst/>
          </a:prstGeom>
          <a:noFill/>
          <a:ln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700" b="1" dirty="0">
                <a:latin typeface="Century Gothic" panose="020B0502020202020204" pitchFamily="34" charset="0"/>
              </a:rPr>
              <a:t>-3</a:t>
            </a:r>
            <a:endParaRPr lang="en-GB" sz="700" b="1" dirty="0">
              <a:latin typeface="Century Gothic" panose="020B0502020202020204" pitchFamily="34" charset="0"/>
            </a:endParaRPr>
          </a:p>
        </p:txBody>
      </p:sp>
      <p:sp>
        <p:nvSpPr>
          <p:cNvPr id="4123" name="TextBox 4122">
            <a:extLst>
              <a:ext uri="{FF2B5EF4-FFF2-40B4-BE49-F238E27FC236}">
                <a16:creationId xmlns:a16="http://schemas.microsoft.com/office/drawing/2014/main" xmlns="" id="{0BE71ABD-B8F0-48DD-AEA9-01D546640F0E}"/>
              </a:ext>
            </a:extLst>
          </p:cNvPr>
          <p:cNvSpPr txBox="1"/>
          <p:nvPr/>
        </p:nvSpPr>
        <p:spPr>
          <a:xfrm>
            <a:off x="6292185" y="5227282"/>
            <a:ext cx="92874" cy="200055"/>
          </a:xfrm>
          <a:prstGeom prst="rect">
            <a:avLst/>
          </a:prstGeom>
          <a:noFill/>
          <a:ln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700" b="1" dirty="0">
                <a:latin typeface="Century Gothic" panose="020B0502020202020204" pitchFamily="34" charset="0"/>
              </a:rPr>
              <a:t>1</a:t>
            </a:r>
            <a:endParaRPr lang="en-GB" sz="700" b="1" dirty="0">
              <a:latin typeface="Century Gothic" panose="020B0502020202020204" pitchFamily="34" charset="0"/>
            </a:endParaRPr>
          </a:p>
        </p:txBody>
      </p:sp>
      <p:sp>
        <p:nvSpPr>
          <p:cNvPr id="4124" name="TextBox 4123">
            <a:extLst>
              <a:ext uri="{FF2B5EF4-FFF2-40B4-BE49-F238E27FC236}">
                <a16:creationId xmlns:a16="http://schemas.microsoft.com/office/drawing/2014/main" xmlns="" id="{AF99EB49-6C62-488C-9133-8FD9D29B045D}"/>
              </a:ext>
            </a:extLst>
          </p:cNvPr>
          <p:cNvSpPr txBox="1"/>
          <p:nvPr/>
        </p:nvSpPr>
        <p:spPr>
          <a:xfrm>
            <a:off x="6292185" y="5024315"/>
            <a:ext cx="92874" cy="200055"/>
          </a:xfrm>
          <a:prstGeom prst="rect">
            <a:avLst/>
          </a:prstGeom>
          <a:noFill/>
          <a:ln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700" b="1" dirty="0">
                <a:latin typeface="Century Gothic" panose="020B0502020202020204" pitchFamily="34" charset="0"/>
              </a:rPr>
              <a:t>2</a:t>
            </a:r>
            <a:endParaRPr lang="en-GB" sz="700" b="1" dirty="0">
              <a:latin typeface="Century Gothic" panose="020B0502020202020204" pitchFamily="34" charset="0"/>
            </a:endParaRPr>
          </a:p>
        </p:txBody>
      </p:sp>
      <p:sp>
        <p:nvSpPr>
          <p:cNvPr id="4125" name="TextBox 4124">
            <a:extLst>
              <a:ext uri="{FF2B5EF4-FFF2-40B4-BE49-F238E27FC236}">
                <a16:creationId xmlns:a16="http://schemas.microsoft.com/office/drawing/2014/main" xmlns="" id="{DB0FC64D-01CA-4C1E-8D54-66C2B4774C3B}"/>
              </a:ext>
            </a:extLst>
          </p:cNvPr>
          <p:cNvSpPr txBox="1"/>
          <p:nvPr/>
        </p:nvSpPr>
        <p:spPr>
          <a:xfrm>
            <a:off x="6292185" y="4831045"/>
            <a:ext cx="92874" cy="200055"/>
          </a:xfrm>
          <a:prstGeom prst="rect">
            <a:avLst/>
          </a:prstGeom>
          <a:noFill/>
          <a:ln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700" b="1" dirty="0">
                <a:latin typeface="Century Gothic" panose="020B0502020202020204" pitchFamily="34" charset="0"/>
              </a:rPr>
              <a:t>3</a:t>
            </a:r>
            <a:endParaRPr lang="en-GB" sz="700" b="1" dirty="0">
              <a:latin typeface="Century Gothic" panose="020B0502020202020204" pitchFamily="34" charset="0"/>
            </a:endParaRPr>
          </a:p>
        </p:txBody>
      </p:sp>
      <p:sp>
        <p:nvSpPr>
          <p:cNvPr id="4126" name="TextBox 4125">
            <a:extLst>
              <a:ext uri="{FF2B5EF4-FFF2-40B4-BE49-F238E27FC236}">
                <a16:creationId xmlns:a16="http://schemas.microsoft.com/office/drawing/2014/main" xmlns="" id="{4A3A0E33-151C-48C8-A6BE-C81F221888CA}"/>
              </a:ext>
            </a:extLst>
          </p:cNvPr>
          <p:cNvSpPr txBox="1"/>
          <p:nvPr/>
        </p:nvSpPr>
        <p:spPr>
          <a:xfrm>
            <a:off x="6253853" y="5636187"/>
            <a:ext cx="134502" cy="200055"/>
          </a:xfrm>
          <a:prstGeom prst="rect">
            <a:avLst/>
          </a:prstGeom>
          <a:noFill/>
          <a:ln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700" b="1" dirty="0">
                <a:latin typeface="Century Gothic" panose="020B0502020202020204" pitchFamily="34" charset="0"/>
              </a:rPr>
              <a:t>-1</a:t>
            </a:r>
            <a:endParaRPr lang="en-GB" sz="700" b="1" dirty="0">
              <a:latin typeface="Century Gothic" panose="020B0502020202020204" pitchFamily="34" charset="0"/>
            </a:endParaRPr>
          </a:p>
        </p:txBody>
      </p:sp>
      <p:sp>
        <p:nvSpPr>
          <p:cNvPr id="4127" name="TextBox 4126">
            <a:extLst>
              <a:ext uri="{FF2B5EF4-FFF2-40B4-BE49-F238E27FC236}">
                <a16:creationId xmlns:a16="http://schemas.microsoft.com/office/drawing/2014/main" xmlns="" id="{AF9CFB77-8BE1-46FD-9E57-164F656AD14B}"/>
              </a:ext>
            </a:extLst>
          </p:cNvPr>
          <p:cNvSpPr txBox="1"/>
          <p:nvPr/>
        </p:nvSpPr>
        <p:spPr>
          <a:xfrm>
            <a:off x="6254148" y="5838063"/>
            <a:ext cx="134502" cy="200055"/>
          </a:xfrm>
          <a:prstGeom prst="rect">
            <a:avLst/>
          </a:prstGeom>
          <a:noFill/>
          <a:ln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700" b="1" dirty="0">
                <a:latin typeface="Century Gothic" panose="020B0502020202020204" pitchFamily="34" charset="0"/>
              </a:rPr>
              <a:t>-2</a:t>
            </a:r>
            <a:endParaRPr lang="en-GB" sz="700" b="1" dirty="0">
              <a:latin typeface="Century Gothic" panose="020B0502020202020204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xmlns="" id="{5C9E42AA-3D8E-47B7-AABB-2C82A0E66522}"/>
              </a:ext>
            </a:extLst>
          </p:cNvPr>
          <p:cNvSpPr txBox="1"/>
          <p:nvPr/>
        </p:nvSpPr>
        <p:spPr>
          <a:xfrm>
            <a:off x="6259525" y="6030119"/>
            <a:ext cx="134502" cy="200055"/>
          </a:xfrm>
          <a:prstGeom prst="rect">
            <a:avLst/>
          </a:prstGeom>
          <a:noFill/>
          <a:ln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700" b="1" dirty="0">
                <a:latin typeface="Century Gothic" panose="020B0502020202020204" pitchFamily="34" charset="0"/>
              </a:rPr>
              <a:t>-3</a:t>
            </a:r>
            <a:endParaRPr lang="en-GB" sz="700" b="1" dirty="0">
              <a:latin typeface="Century Gothic" panose="020B0502020202020204" pitchFamily="34" charset="0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xmlns="" id="{3F41BD64-53F8-4285-B5D3-AE195CFD0003}"/>
              </a:ext>
            </a:extLst>
          </p:cNvPr>
          <p:cNvSpPr/>
          <p:nvPr/>
        </p:nvSpPr>
        <p:spPr>
          <a:xfrm>
            <a:off x="6796433" y="5091255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xmlns="" id="{E976B11F-0C18-418A-85AF-1404AC936AD2}"/>
              </a:ext>
            </a:extLst>
          </p:cNvPr>
          <p:cNvSpPr/>
          <p:nvPr/>
        </p:nvSpPr>
        <p:spPr>
          <a:xfrm>
            <a:off x="6796433" y="5901241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D8919B43-743A-4855-A1A4-71FBC4F8C65F}"/>
              </a:ext>
            </a:extLst>
          </p:cNvPr>
          <p:cNvSpPr txBox="1"/>
          <p:nvPr/>
        </p:nvSpPr>
        <p:spPr>
          <a:xfrm>
            <a:off x="6800130" y="5105420"/>
            <a:ext cx="4512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p(2,2)</a:t>
            </a:r>
            <a:endParaRPr lang="en-GB" sz="6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xmlns="" id="{EF6400E6-36CD-4567-8954-EF0D4E903FD1}"/>
              </a:ext>
            </a:extLst>
          </p:cNvPr>
          <p:cNvSpPr txBox="1"/>
          <p:nvPr/>
        </p:nvSpPr>
        <p:spPr>
          <a:xfrm>
            <a:off x="6756708" y="5927855"/>
            <a:ext cx="4512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p(2,-2)</a:t>
            </a:r>
            <a:endParaRPr lang="en-GB" sz="6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83" name="Isosceles Triangle 82">
            <a:extLst>
              <a:ext uri="{FF2B5EF4-FFF2-40B4-BE49-F238E27FC236}">
                <a16:creationId xmlns:a16="http://schemas.microsoft.com/office/drawing/2014/main" xmlns="" id="{77033FB4-7904-4374-9C91-345560A79D38}"/>
              </a:ext>
            </a:extLst>
          </p:cNvPr>
          <p:cNvSpPr/>
          <p:nvPr/>
        </p:nvSpPr>
        <p:spPr>
          <a:xfrm>
            <a:off x="6385059" y="4709521"/>
            <a:ext cx="92874" cy="9046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Isosceles Triangle 84">
            <a:extLst>
              <a:ext uri="{FF2B5EF4-FFF2-40B4-BE49-F238E27FC236}">
                <a16:creationId xmlns:a16="http://schemas.microsoft.com/office/drawing/2014/main" xmlns="" id="{AED6929A-8D7D-468F-92F4-5FCC6E1E0E7B}"/>
              </a:ext>
            </a:extLst>
          </p:cNvPr>
          <p:cNvSpPr/>
          <p:nvPr/>
        </p:nvSpPr>
        <p:spPr>
          <a:xfrm rot="10800000">
            <a:off x="6380533" y="6277867"/>
            <a:ext cx="92874" cy="9046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Isosceles Triangle 85">
            <a:extLst>
              <a:ext uri="{FF2B5EF4-FFF2-40B4-BE49-F238E27FC236}">
                <a16:creationId xmlns:a16="http://schemas.microsoft.com/office/drawing/2014/main" xmlns="" id="{E4417048-FDAC-47C3-8365-6E043CAB980D}"/>
              </a:ext>
            </a:extLst>
          </p:cNvPr>
          <p:cNvSpPr/>
          <p:nvPr/>
        </p:nvSpPr>
        <p:spPr>
          <a:xfrm rot="5400000">
            <a:off x="7157456" y="5491646"/>
            <a:ext cx="92874" cy="9046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Isosceles Triangle 87">
            <a:extLst>
              <a:ext uri="{FF2B5EF4-FFF2-40B4-BE49-F238E27FC236}">
                <a16:creationId xmlns:a16="http://schemas.microsoft.com/office/drawing/2014/main" xmlns="" id="{3653E598-22CE-4D84-B6EB-F3BA159C74CD}"/>
              </a:ext>
            </a:extLst>
          </p:cNvPr>
          <p:cNvSpPr/>
          <p:nvPr/>
        </p:nvSpPr>
        <p:spPr>
          <a:xfrm rot="16200000">
            <a:off x="5614283" y="5490928"/>
            <a:ext cx="92874" cy="9046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55955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5125</TotalTime>
  <Words>623</Words>
  <Application>Microsoft Office PowerPoint</Application>
  <PresentationFormat>On-screen Show (4:3)</PresentationFormat>
  <Paragraphs>406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Arial</vt:lpstr>
      <vt:lpstr>Calibri</vt:lpstr>
      <vt:lpstr>Calibri Light</vt:lpstr>
      <vt:lpstr>Cambria Math</vt:lpstr>
      <vt:lpstr>Century Gothic</vt:lpstr>
      <vt:lpstr>Times New Roman</vt:lpstr>
      <vt:lpstr>1_Office Theme</vt:lpstr>
      <vt:lpstr>Year 5: Maths Knowledge Mat</vt:lpstr>
      <vt:lpstr>Year 5: Maths Knowledge Mat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1: Maths Knowledge Mat</dc:title>
  <dc:creator>Tim Nelson</dc:creator>
  <cp:lastModifiedBy>Jones, Zoe</cp:lastModifiedBy>
  <cp:revision>122</cp:revision>
  <cp:lastPrinted>2020-08-10T12:45:05Z</cp:lastPrinted>
  <dcterms:created xsi:type="dcterms:W3CDTF">2020-08-10T08:29:47Z</dcterms:created>
  <dcterms:modified xsi:type="dcterms:W3CDTF">2020-09-22T14:03:53Z</dcterms:modified>
</cp:coreProperties>
</file>